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6" roundtripDataSignature="AMtx7mgsUkhywImrsP4DJrmH/oDt1bij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4FC899-D1E9-4FE0-84B5-9F7C6431A348}">
  <a:tblStyle styleId="{F64FC899-D1E9-4FE0-84B5-9F7C6431A34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CloudWatch/latest/monitoring/AlarmThatSendsEmail.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autoscal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utoscaling/ec2/userguide/AutoScalingGroup.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utoscaling/ec2/userguide/LaunchConfiguration.html" TargetMode="External"/><Relationship Id="rId3" Type="http://schemas.openxmlformats.org/officeDocument/2006/relationships/hyperlink" Target="https://docs.aws.amazon.com/autoscaling/ec2/userguide/as-manual-scaling.html" TargetMode="External"/><Relationship Id="rId4" Type="http://schemas.openxmlformats.org/officeDocument/2006/relationships/hyperlink" Target="https://docs.aws.amazon.com/autoscaling/ec2/userguide/schedule_time.html" TargetMode="External"/><Relationship Id="rId9" Type="http://schemas.openxmlformats.org/officeDocument/2006/relationships/hyperlink" Target="https://docs.aws.amazon.com/autoscaling/ec2/userguide/scaling_plan.html" TargetMode="External"/><Relationship Id="rId5" Type="http://schemas.openxmlformats.org/officeDocument/2006/relationships/hyperlink" Target="https://docs.aws.amazon.com/autoscaling/ec2/userguide/schedule_time.html" TargetMode="External"/><Relationship Id="rId6" Type="http://schemas.openxmlformats.org/officeDocument/2006/relationships/hyperlink" Target="https://docs.aws.amazon.com/autoscaling/ec2/userguide/as-scale-based-on-demand.html" TargetMode="External"/><Relationship Id="rId7" Type="http://schemas.openxmlformats.org/officeDocument/2006/relationships/hyperlink" Target="https://docs.aws.amazon.com/autoscaling/ec2/userguide/as-scale-based-on-demand.html" TargetMode="External"/><Relationship Id="rId8" Type="http://schemas.openxmlformats.org/officeDocument/2006/relationships/hyperlink" Target="https://aws.amazon.com/blogs/aws/new-predictive-scaling-for-ec2-powered-by-machine-learn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utoscali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lasticloadbalancing/features/?nc=sn&amp;loc=2"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Bem-vindo ao Módulo 10: Auto Scaling e monitoramento</a:t>
            </a:r>
            <a:endParaRPr sz="11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0:notes"/>
          <p:cNvSpPr txBox="1"/>
          <p:nvPr>
            <p:ph idx="1" type="body"/>
          </p:nvPr>
        </p:nvSpPr>
        <p:spPr>
          <a:xfrm>
            <a:off x="685800" y="4400550"/>
            <a:ext cx="5486400" cy="31994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Você pode usar os seguintes recursos para monitorar seus load balancers, analisar os padrões de tráfego e solucionar problemas com seu load balancers e destinos:</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Métricas do Amazon CloudWatch</a:t>
            </a:r>
            <a:r>
              <a:rPr i="0" lang="pt-BR" sz="1100">
                <a:latin typeface="Arial"/>
                <a:ea typeface="Arial"/>
                <a:cs typeface="Arial"/>
                <a:sym typeface="Arial"/>
              </a:rPr>
              <a:t> -</a:t>
            </a:r>
            <a:r>
              <a:rPr lang="pt-BR" sz="1100">
                <a:latin typeface="Arial"/>
                <a:ea typeface="Arial"/>
                <a:cs typeface="Arial"/>
                <a:sym typeface="Arial"/>
              </a:rPr>
              <a:t> O Elastic Load Balancing publica pontos de dados no </a:t>
            </a:r>
            <a:r>
              <a:rPr i="0" lang="pt-BR" sz="1100">
                <a:latin typeface="Arial"/>
                <a:ea typeface="Arial"/>
                <a:cs typeface="Arial"/>
                <a:sym typeface="Arial"/>
              </a:rPr>
              <a:t>Amazon CloudWatch </a:t>
            </a:r>
            <a:r>
              <a:rPr lang="pt-BR" sz="1100">
                <a:latin typeface="Arial"/>
                <a:ea typeface="Arial"/>
                <a:cs typeface="Arial"/>
                <a:sym typeface="Arial"/>
              </a:rPr>
              <a:t>para seus load balancers e seus destinos. O CloudWatch permite recuperar estatísticas sobre esses pontos de dados como um conjunto ordenado de dados de séries temporais, conhecidos como </a:t>
            </a:r>
            <a:r>
              <a:rPr i="0" lang="pt-BR" sz="1100">
                <a:latin typeface="Arial"/>
                <a:ea typeface="Arial"/>
                <a:cs typeface="Arial"/>
                <a:sym typeface="Arial"/>
              </a:rPr>
              <a:t>métricas</a:t>
            </a:r>
            <a:r>
              <a:rPr lang="pt-BR" sz="1100">
                <a:latin typeface="Arial"/>
                <a:ea typeface="Arial"/>
                <a:cs typeface="Arial"/>
                <a:sym typeface="Arial"/>
              </a:rPr>
              <a:t>. Você pode usar métricas para verificar se o sistema está tendo a performance esperada. Por exemplo, você pode criar um alarme do CloudWatch para monitorar uma métrica específica e iniciar uma ação (como enviar uma notificação para um endereço de e-mail) se a métrica sair do que você considera um intervalo aceitável. </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Logs de acesso</a:t>
            </a:r>
            <a:r>
              <a:rPr i="0" lang="pt-BR" sz="1100">
                <a:latin typeface="Arial"/>
                <a:ea typeface="Arial"/>
                <a:cs typeface="Arial"/>
                <a:sym typeface="Arial"/>
              </a:rPr>
              <a:t> -</a:t>
            </a:r>
            <a:r>
              <a:rPr lang="pt-BR" sz="1100">
                <a:latin typeface="Arial"/>
                <a:ea typeface="Arial"/>
                <a:cs typeface="Arial"/>
                <a:sym typeface="Arial"/>
              </a:rPr>
              <a:t> Você pode usar </a:t>
            </a:r>
            <a:r>
              <a:rPr i="0" lang="pt-BR" sz="1100">
                <a:latin typeface="Arial"/>
                <a:ea typeface="Arial"/>
                <a:cs typeface="Arial"/>
                <a:sym typeface="Arial"/>
              </a:rPr>
              <a:t>logs de acesso </a:t>
            </a:r>
            <a:r>
              <a:rPr lang="pt-BR" sz="1100">
                <a:latin typeface="Arial"/>
                <a:ea typeface="Arial"/>
                <a:cs typeface="Arial"/>
                <a:sym typeface="Arial"/>
              </a:rPr>
              <a:t>para capturar informações detalhadas sobre as solicitações que foram feitas ao seu load balancer e armazená-las como arquivos de log no Amazon Simple Storage Service (Amazon S3). Você pode usar esses logs de acesso para analisar padrões de tráfego e solucionar problemas com seus destinos ou aplicativos de back-end.</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Logs do AWS CloudTrail</a:t>
            </a:r>
            <a:r>
              <a:rPr i="0" lang="pt-BR" sz="1100">
                <a:latin typeface="Arial"/>
                <a:ea typeface="Arial"/>
                <a:cs typeface="Arial"/>
                <a:sym typeface="Arial"/>
              </a:rPr>
              <a:t> - </a:t>
            </a:r>
            <a:r>
              <a:rPr lang="pt-BR" sz="1100">
                <a:latin typeface="Arial"/>
                <a:ea typeface="Arial"/>
                <a:cs typeface="Arial"/>
                <a:sym typeface="Arial"/>
              </a:rPr>
              <a:t>Você pode usar o </a:t>
            </a:r>
            <a:r>
              <a:rPr i="0" lang="pt-BR" sz="1100">
                <a:latin typeface="Arial"/>
                <a:ea typeface="Arial"/>
                <a:cs typeface="Arial"/>
                <a:sym typeface="Arial"/>
              </a:rPr>
              <a:t>AWS CloudTrail </a:t>
            </a:r>
            <a:r>
              <a:rPr lang="pt-BR" sz="1100">
                <a:latin typeface="Arial"/>
                <a:ea typeface="Arial"/>
                <a:cs typeface="Arial"/>
                <a:sym typeface="Arial"/>
              </a:rPr>
              <a:t>para capturar informações detalhadas sobre as chamadas que foram feitas para a interface de programação de aplicativos (API) do Elastic Load Balancing e armazená-las como arquivos de log no Amazon S3. Você pode usar esses logs do CloudTrail para determinar quem fez a chamada, quais chamadas foram feitas, quando a chamada foi feita, o endereço IP de origem de onde a chamada veio e assim por diante.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O Elastic Load Balancing distribui o tráfego de entrada de aplicativos ou rede entre vários destinos (como instâncias do Amazon EC2, contêineres, endereços IP e funções Lambda) em uma ou mais zonas de disponibilidade.</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O Elastic Load Balancing oferece suporte a três tipos de load balancers:</a:t>
            </a:r>
            <a:endParaRPr/>
          </a:p>
          <a:p>
            <a:pPr indent="-171450" lvl="1" marL="6286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Application Load Balancer</a:t>
            </a:r>
            <a:endParaRPr/>
          </a:p>
          <a:p>
            <a:pPr indent="-171450" lvl="1" marL="6286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Network Load Balancer</a:t>
            </a:r>
            <a:endParaRPr/>
          </a:p>
          <a:p>
            <a:pPr indent="-171450" lvl="1" marL="6286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Classic Load Balancer</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O Elastic Load Balancing oferece várias ferramentas de monitoramento para monitoramento contínuo e registro em log para auditoria e análise.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Seção 2: Amazon CloudWatch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Para usar a AWS com eficiência, você precisa de informações sobre seus recursos da AWS.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Por exemplo, talvez você queira saber:</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Quando você deve executar mais instâncias do Amazon EC2?</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A performance ou a disponibilidade do seu aplicativo estão sendo afetadas pela falta de capacidade suficiente?</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Quanto da infraestrutura está realmente sendo usada?</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Como você obtém essas informações?</a:t>
            </a:r>
            <a:endParaRPr b="0" i="0" sz="11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4:notes"/>
          <p:cNvSpPr txBox="1"/>
          <p:nvPr>
            <p:ph idx="1" type="body"/>
          </p:nvPr>
        </p:nvSpPr>
        <p:spPr>
          <a:xfrm>
            <a:off x="685799" y="4400550"/>
            <a:ext cx="5636941" cy="3769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Você pode capturar essas informações com o Amazon CloudWatch.</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Amazon CloudWatch é um serviço de monitoramento e observabilidade criado para engenheiros de DevOps, desenvolvedores, Site Reliability Engineers (SREs – Engenheiros de confiabilidade de sites) e gerentes de TI. O CloudWatch monitora os recursos e as aplicações da AWS </a:t>
            </a:r>
            <a:r>
              <a:rPr lang="pt-BR" sz="1100">
                <a:solidFill>
                  <a:srgbClr val="000000"/>
                </a:solidFill>
                <a:latin typeface="Arial"/>
                <a:ea typeface="Arial"/>
                <a:cs typeface="Arial"/>
                <a:sym typeface="Arial"/>
              </a:rPr>
              <a:t>executados</a:t>
            </a:r>
            <a:r>
              <a:rPr lang="pt-BR" sz="1100">
                <a:latin typeface="Arial"/>
                <a:ea typeface="Arial"/>
                <a:cs typeface="Arial"/>
                <a:sym typeface="Arial"/>
              </a:rPr>
              <a:t> em tempo real na AWS. Você pode usar o CloudWatch para coletar e monitorar métricas, que são variáveis mensuráveis de seus recursos e </a:t>
            </a:r>
            <a:r>
              <a:rPr lang="pt-BR" sz="1100">
                <a:solidFill>
                  <a:srgbClr val="000000"/>
                </a:solidFill>
                <a:latin typeface="Arial"/>
                <a:ea typeface="Arial"/>
                <a:cs typeface="Arial"/>
                <a:sym typeface="Arial"/>
              </a:rPr>
              <a:t>aplicativos</a:t>
            </a:r>
            <a:r>
              <a:rPr lang="pt-BR" sz="1100">
                <a:latin typeface="Arial"/>
                <a:ea typeface="Arial"/>
                <a:cs typeface="Arial"/>
                <a:sym typeface="Arial"/>
              </a:rPr>
              <a:t>.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Você pode criar um alarme para monitorar qualquer métrica do Amazon CloudWatch em sua conta e usar o alarme para enviar automaticamente uma notificação para um tópico do Amazon Simple Notification Service (Amazon SNS) ou executar uma ação do Amazon EC2 Auto Scaling ou do Amazon EC2. Por exemplo, você pode criar alarmes sobre a utilização de CPU de uma instância do EC2, a latência de solicitação do Elastic Load Balancing, a taxa de transferência de tabelas do Amazon DynamoDB, o comprimento da fila do Amazon Simple Queue Service (Amazon SQS) ou até mesmo as cobranças da sua fatura da AWS. Também é possível criar um alarme para métricas personalizadas específicas de aplicativos ou infraestrutura personalizados.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Você também pode usar o Amazon CloudWatch Events para definir regras que correspondam a eventos de entrada (ou alterações no seu ambiente da AWS) e roteá-los para destinos para processamento. Os destinos podem incluir instâncias do Amazon EC2, funções do AWS Lambda, streams do Kinesis, tarefas do Amazon ECS, máquinas de estado do Step Functions, tópicos do Amazon SNS, filas do Amazon SQS e destinos integrados. O CloudWatch Events torna-se ciente das alterações operacionais à medida que ocorrem. O CloudWatch Events responde a essas alterações operacionais e realiza ações corretivas conforme necessário, enviando mensagens para responder ao ambiente, ativando funções, fazendo alterações e capturando informações de estado.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Com o CloudWatch, você ganha visibilidade integral do sistema da utilização de recursos, da performance de </a:t>
            </a:r>
            <a:r>
              <a:rPr lang="pt-BR" sz="1100">
                <a:solidFill>
                  <a:srgbClr val="000000"/>
                </a:solidFill>
                <a:latin typeface="Arial"/>
                <a:ea typeface="Arial"/>
                <a:cs typeface="Arial"/>
                <a:sym typeface="Arial"/>
              </a:rPr>
              <a:t>aplicativos</a:t>
            </a:r>
            <a:r>
              <a:rPr lang="pt-BR" sz="1100">
                <a:latin typeface="Arial"/>
                <a:ea typeface="Arial"/>
                <a:cs typeface="Arial"/>
                <a:sym typeface="Arial"/>
              </a:rPr>
              <a:t> e da integridade operacional. Não há compromissos antecipados nem taxas mínimas. Você </a:t>
            </a:r>
            <a:r>
              <a:rPr lang="pt-BR" sz="1100">
                <a:solidFill>
                  <a:srgbClr val="000000"/>
                </a:solidFill>
                <a:latin typeface="Arial"/>
                <a:ea typeface="Arial"/>
                <a:cs typeface="Arial"/>
                <a:sym typeface="Arial"/>
              </a:rPr>
              <a:t>simplesmente</a:t>
            </a:r>
            <a:r>
              <a:rPr lang="pt-BR" sz="1100">
                <a:latin typeface="Arial"/>
                <a:ea typeface="Arial"/>
                <a:cs typeface="Arial"/>
                <a:sym typeface="Arial"/>
              </a:rPr>
              <a:t>paga pelo que usa. Ao final de cada mês, você </a:t>
            </a:r>
            <a:r>
              <a:rPr lang="pt-BR" sz="1100">
                <a:solidFill>
                  <a:srgbClr val="000000"/>
                </a:solidFill>
                <a:latin typeface="Arial"/>
                <a:ea typeface="Arial"/>
                <a:cs typeface="Arial"/>
                <a:sym typeface="Arial"/>
              </a:rPr>
              <a:t>será cobrado</a:t>
            </a:r>
            <a:r>
              <a:rPr lang="pt-BR" sz="1100">
                <a:latin typeface="Arial"/>
                <a:ea typeface="Arial"/>
                <a:cs typeface="Arial"/>
                <a:sym typeface="Arial"/>
              </a:rPr>
              <a:t> por seu uso.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5:notes"/>
          <p:cNvSpPr txBox="1"/>
          <p:nvPr>
            <p:ph idx="1" type="body"/>
          </p:nvPr>
        </p:nvSpPr>
        <p:spPr>
          <a:xfrm>
            <a:off x="685800" y="4400550"/>
            <a:ext cx="5486400" cy="37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Você pode criar um alarme do CloudWatch que observa uma única métrica do CloudWatch ou o resultado de uma expressão matemática com base nas métricas do CloudWatch. Você pode criar um alarme do CloudWatch com base em um limite estático, detecção de anomalias ou uma expressão matemática de métricas.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Ao criar um alarme com base em um limite estático, você escolhe uma métrica do CloudWatch para o alarme observar e o limite dessa métrica. O alarme passa para o estado ALARME quando a métrica atinge o limite de um número especificado de períodos de avaliação.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Para um alarme com base em um limite estático, você deve especificar o:</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Namespace</a:t>
            </a:r>
            <a:r>
              <a:rPr i="0" lang="pt-BR" sz="1100">
                <a:latin typeface="Arial"/>
                <a:ea typeface="Arial"/>
                <a:cs typeface="Arial"/>
                <a:sym typeface="Arial"/>
              </a:rPr>
              <a:t> -</a:t>
            </a:r>
            <a:r>
              <a:rPr lang="pt-BR" sz="1100">
                <a:latin typeface="Arial"/>
                <a:ea typeface="Arial"/>
                <a:cs typeface="Arial"/>
                <a:sym typeface="Arial"/>
              </a:rPr>
              <a:t> Um namespace contém a métrica do CloudWatch que você deseja, por exemplo, </a:t>
            </a:r>
            <a:r>
              <a:rPr i="1" lang="pt-BR" sz="1100">
                <a:latin typeface="Arial"/>
                <a:ea typeface="Arial"/>
                <a:cs typeface="Arial"/>
                <a:sym typeface="Arial"/>
              </a:rPr>
              <a:t>AWS/EC2</a:t>
            </a:r>
            <a:r>
              <a:rPr lang="pt-BR" sz="1100">
                <a:latin typeface="Arial"/>
                <a:ea typeface="Arial"/>
                <a:cs typeface="Arial"/>
                <a:sym typeface="Arial"/>
              </a:rPr>
              <a:t>.</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Metric</a:t>
            </a:r>
            <a:r>
              <a:rPr i="0" lang="pt-BR" sz="1100">
                <a:latin typeface="Arial"/>
                <a:ea typeface="Arial"/>
                <a:cs typeface="Arial"/>
                <a:sym typeface="Arial"/>
              </a:rPr>
              <a:t> -</a:t>
            </a:r>
            <a:r>
              <a:rPr lang="pt-BR" sz="1100">
                <a:latin typeface="Arial"/>
                <a:ea typeface="Arial"/>
                <a:cs typeface="Arial"/>
                <a:sym typeface="Arial"/>
              </a:rPr>
              <a:t> Uma métrica é a variável que você deseja medir, por exemplo, </a:t>
            </a:r>
            <a:r>
              <a:rPr i="1" lang="pt-BR" sz="1100">
                <a:latin typeface="Arial"/>
                <a:ea typeface="Arial"/>
                <a:cs typeface="Arial"/>
                <a:sym typeface="Arial"/>
              </a:rPr>
              <a:t>utilização de CPU</a:t>
            </a:r>
            <a:r>
              <a:rPr lang="pt-BR" sz="1100">
                <a:latin typeface="Arial"/>
                <a:ea typeface="Arial"/>
                <a:cs typeface="Arial"/>
                <a:sym typeface="Arial"/>
              </a:rPr>
              <a:t>.</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Estatística</a:t>
            </a:r>
            <a:r>
              <a:rPr i="0" lang="pt-BR" sz="1100">
                <a:latin typeface="Arial"/>
                <a:ea typeface="Arial"/>
                <a:cs typeface="Arial"/>
                <a:sym typeface="Arial"/>
              </a:rPr>
              <a:t> - </a:t>
            </a:r>
            <a:r>
              <a:rPr lang="pt-BR" sz="1100">
                <a:latin typeface="Arial"/>
                <a:ea typeface="Arial"/>
                <a:cs typeface="Arial"/>
                <a:sym typeface="Arial"/>
              </a:rPr>
              <a:t>Uma estatística pode ser uma média, soma, mínimo, máximo, contagem de amostras, um percentil predefinido ou um percentil personalizado.</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Period</a:t>
            </a:r>
            <a:r>
              <a:rPr i="0" lang="pt-BR" sz="1100">
                <a:latin typeface="Arial"/>
                <a:ea typeface="Arial"/>
                <a:cs typeface="Arial"/>
                <a:sym typeface="Arial"/>
              </a:rPr>
              <a:t> -</a:t>
            </a:r>
            <a:r>
              <a:rPr lang="pt-BR" sz="1100">
                <a:latin typeface="Arial"/>
                <a:ea typeface="Arial"/>
                <a:cs typeface="Arial"/>
                <a:sym typeface="Arial"/>
              </a:rPr>
              <a:t> Um período é o período de avaliação do alarme. Quando o alarme é avaliado, cada período é agregado em um ponto de dados.</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Condições</a:t>
            </a:r>
            <a:r>
              <a:rPr i="0" lang="pt-BR" sz="1100">
                <a:latin typeface="Arial"/>
                <a:ea typeface="Arial"/>
                <a:cs typeface="Arial"/>
                <a:sym typeface="Arial"/>
              </a:rPr>
              <a:t> -</a:t>
            </a:r>
            <a:r>
              <a:rPr lang="pt-BR" sz="1100">
                <a:latin typeface="Arial"/>
                <a:ea typeface="Arial"/>
                <a:cs typeface="Arial"/>
                <a:sym typeface="Arial"/>
              </a:rPr>
              <a:t> Ao especificar as condições para um limite estático, você especifica sempre que a métrica for </a:t>
            </a:r>
            <a:r>
              <a:rPr i="1" lang="pt-BR" sz="1100">
                <a:latin typeface="Arial"/>
                <a:ea typeface="Arial"/>
                <a:cs typeface="Arial"/>
                <a:sym typeface="Arial"/>
              </a:rPr>
              <a:t>Greater</a:t>
            </a:r>
            <a:r>
              <a:rPr lang="pt-BR" sz="1100">
                <a:latin typeface="Arial"/>
                <a:ea typeface="Arial"/>
                <a:cs typeface="Arial"/>
                <a:sym typeface="Arial"/>
              </a:rPr>
              <a:t>, </a:t>
            </a:r>
            <a:r>
              <a:rPr i="1" lang="pt-BR" sz="1100">
                <a:latin typeface="Arial"/>
                <a:ea typeface="Arial"/>
                <a:cs typeface="Arial"/>
                <a:sym typeface="Arial"/>
              </a:rPr>
              <a:t>Greater ou Equal</a:t>
            </a:r>
            <a:r>
              <a:rPr lang="pt-BR" sz="1100">
                <a:latin typeface="Arial"/>
                <a:ea typeface="Arial"/>
                <a:cs typeface="Arial"/>
                <a:sym typeface="Arial"/>
              </a:rPr>
              <a:t>, </a:t>
            </a:r>
            <a:r>
              <a:rPr i="1" lang="pt-BR" sz="1100">
                <a:latin typeface="Arial"/>
                <a:ea typeface="Arial"/>
                <a:cs typeface="Arial"/>
                <a:sym typeface="Arial"/>
              </a:rPr>
              <a:t>Lower ou Equal</a:t>
            </a:r>
            <a:r>
              <a:rPr lang="pt-BR" sz="1100">
                <a:latin typeface="Arial"/>
                <a:ea typeface="Arial"/>
                <a:cs typeface="Arial"/>
                <a:sym typeface="Arial"/>
              </a:rPr>
              <a:t>, ou </a:t>
            </a:r>
            <a:r>
              <a:rPr i="1" lang="pt-BR" sz="1100">
                <a:latin typeface="Arial"/>
                <a:ea typeface="Arial"/>
                <a:cs typeface="Arial"/>
                <a:sym typeface="Arial"/>
              </a:rPr>
              <a:t>Lower</a:t>
            </a:r>
            <a:r>
              <a:rPr i="0" lang="pt-BR" sz="1100">
                <a:latin typeface="Arial"/>
                <a:ea typeface="Arial"/>
                <a:cs typeface="Arial"/>
                <a:sym typeface="Arial"/>
              </a:rPr>
              <a:t> que o valor limite, e você também especifica o valor limite.</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Informações adicionais de configuração - </a:t>
            </a:r>
            <a:r>
              <a:rPr lang="pt-BR" sz="1100">
                <a:latin typeface="Arial"/>
                <a:ea typeface="Arial"/>
                <a:cs typeface="Arial"/>
                <a:sym typeface="Arial"/>
              </a:rPr>
              <a:t>Isso inclui o número de pontos de dados dentro do período de avaliação que devem ser violados para acionar o alarme e como o CloudWatch deve tratar dados ausentes ao avaliar o alarme.</a:t>
            </a:r>
            <a:endParaRPr/>
          </a:p>
          <a:p>
            <a:pPr indent="-171450" lvl="0" marL="171450" rtl="0" algn="l">
              <a:spcBef>
                <a:spcPts val="0"/>
              </a:spcBef>
              <a:spcAft>
                <a:spcPts val="0"/>
              </a:spcAft>
              <a:buClr>
                <a:schemeClr val="dk1"/>
              </a:buClr>
              <a:buSzPts val="1100"/>
              <a:buFont typeface="Arial"/>
              <a:buChar char="•"/>
            </a:pPr>
            <a:r>
              <a:rPr i="1" lang="pt-BR" sz="1100">
                <a:latin typeface="Arial"/>
                <a:ea typeface="Arial"/>
                <a:cs typeface="Arial"/>
                <a:sym typeface="Arial"/>
              </a:rPr>
              <a:t>Ações</a:t>
            </a:r>
            <a:r>
              <a:rPr i="0" lang="pt-BR" sz="1100">
                <a:latin typeface="Arial"/>
                <a:ea typeface="Arial"/>
                <a:cs typeface="Arial"/>
                <a:sym typeface="Arial"/>
              </a:rPr>
              <a:t> -</a:t>
            </a:r>
            <a:r>
              <a:rPr lang="pt-BR" sz="1100">
                <a:latin typeface="Arial"/>
                <a:ea typeface="Arial"/>
                <a:cs typeface="Arial"/>
                <a:sym typeface="Arial"/>
              </a:rPr>
              <a:t> Você pode optar por enviar uma notificação para um tópico do Amazon SNS ou executar uma ação do Amazon EC2 Auto Scaling ou do Amazon EC2.</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Para obter mais informações sobre como criar alarmes do CloudWatch, consulte os tópicos em </a:t>
            </a:r>
            <a:r>
              <a:rPr lang="pt-BR" sz="1100" u="sng">
                <a:solidFill>
                  <a:schemeClr val="hlink"/>
                </a:solidFill>
                <a:latin typeface="Arial"/>
                <a:ea typeface="Arial"/>
                <a:cs typeface="Arial"/>
                <a:sym typeface="Arial"/>
                <a:hlinkClick r:id="rId2"/>
              </a:rPr>
              <a:t>Como usar alarmes</a:t>
            </a:r>
            <a:r>
              <a:rPr lang="pt-BR" sz="1100">
                <a:latin typeface="Arial"/>
                <a:ea typeface="Arial"/>
                <a:cs typeface="Arial"/>
                <a:sym typeface="Arial"/>
              </a:rPr>
              <a:t> na documentação da AWS.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Para essa atividade, veja se você consegue identificar quais são os alarmes corretos do CloudWatch. Para as que estão incorretas, consulte se você consegue identificar o erro.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O Amazon CloudWatch ajuda você a monitorar em tempo real seus recursos da AWS e os aplicativos que você executa na AWS.</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O CloudWatch permite que você: </a:t>
            </a:r>
            <a:endParaRPr sz="1100">
              <a:latin typeface="Arial"/>
              <a:ea typeface="Arial"/>
              <a:cs typeface="Arial"/>
              <a:sym typeface="Arial"/>
            </a:endParaRPr>
          </a:p>
          <a:p>
            <a:pPr indent="-171450" lvl="1" marL="628650" rtl="0" algn="l">
              <a:spcBef>
                <a:spcPts val="0"/>
              </a:spcBef>
              <a:spcAft>
                <a:spcPts val="0"/>
              </a:spcAft>
              <a:buClr>
                <a:schemeClr val="dk1"/>
              </a:buClr>
              <a:buSzPts val="1100"/>
              <a:buFont typeface="Arial"/>
              <a:buChar char="•"/>
            </a:pPr>
            <a:r>
              <a:rPr lang="pt-BR" sz="1100">
                <a:latin typeface="Arial"/>
                <a:ea typeface="Arial"/>
                <a:cs typeface="Arial"/>
                <a:sym typeface="Arial"/>
              </a:rPr>
              <a:t>Colete e rastreie métricas padrão e personalizadas.</a:t>
            </a:r>
            <a:endParaRPr/>
          </a:p>
          <a:p>
            <a:pPr indent="-171450" lvl="1" marL="628650" rtl="0" algn="l">
              <a:spcBef>
                <a:spcPts val="0"/>
              </a:spcBef>
              <a:spcAft>
                <a:spcPts val="0"/>
              </a:spcAft>
              <a:buClr>
                <a:schemeClr val="dk1"/>
              </a:buClr>
              <a:buSzPts val="1100"/>
              <a:buFont typeface="Arial"/>
              <a:buChar char="•"/>
            </a:pPr>
            <a:r>
              <a:rPr lang="pt-BR" sz="1100">
                <a:latin typeface="Arial"/>
                <a:ea typeface="Arial"/>
                <a:cs typeface="Arial"/>
                <a:sym typeface="Arial"/>
              </a:rPr>
              <a:t>Defina alarmes para enviar notificações automaticamente para tópicos do SNS ou executar ações do Amazon EC2 Auto Scaling ou do Amazon EC2 com base no valor da métrica ou expressão em relação a um limite ao longo de vários períodos.</a:t>
            </a:r>
            <a:endParaRPr/>
          </a:p>
          <a:p>
            <a:pPr indent="-171450" lvl="1" marL="628650" rtl="0" algn="l">
              <a:spcBef>
                <a:spcPts val="0"/>
              </a:spcBef>
              <a:spcAft>
                <a:spcPts val="0"/>
              </a:spcAft>
              <a:buClr>
                <a:schemeClr val="dk1"/>
              </a:buClr>
              <a:buSzPts val="1100"/>
              <a:buFont typeface="Arial"/>
              <a:buChar char="•"/>
            </a:pPr>
            <a:r>
              <a:rPr lang="pt-BR" sz="1100">
                <a:latin typeface="Arial"/>
                <a:ea typeface="Arial"/>
                <a:cs typeface="Arial"/>
                <a:sym typeface="Arial"/>
              </a:rPr>
              <a:t>Defina regras que correspondam a alterações em seu ambiente da AWS e roteie esses eventos para destinos de processamento.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Seção 3: Amazon EC2 Auto Scaling</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Ao executar seus aplicativos na AWS, você deseja garantir que sua arquitetura possa escalar para lidar com alterações na demanda. Nesta seção, você aprenderá a escalar automaticamente suas instâncias do EC2 com o Amazon EC2 Auto Scaling.</a:t>
            </a:r>
            <a:endParaRPr sz="11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9:notes"/>
          <p:cNvSpPr txBox="1"/>
          <p:nvPr>
            <p:ph idx="1" type="body"/>
          </p:nvPr>
        </p:nvSpPr>
        <p:spPr>
          <a:xfrm>
            <a:off x="731523" y="4560572"/>
            <a:ext cx="5486401" cy="377849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0" lang="pt-BR" sz="1100">
                <a:latin typeface="Arial"/>
                <a:ea typeface="Arial"/>
                <a:cs typeface="Arial"/>
                <a:sym typeface="Arial"/>
              </a:rPr>
              <a:t>Escalabilidade é a capacidade de aumentar ou diminuir a capacidade de computação do seu aplicativo. Para entender por que a escalabilidade é importante, considere este exemplo de uma carga de trabalho que tem requisitos </a:t>
            </a:r>
            <a:r>
              <a:rPr lang="pt-BR" sz="1100">
                <a:solidFill>
                  <a:schemeClr val="dk1"/>
                </a:solidFill>
                <a:latin typeface="Arial"/>
                <a:ea typeface="Arial"/>
                <a:cs typeface="Arial"/>
                <a:sym typeface="Arial"/>
              </a:rPr>
              <a:t>de recursos variáveis. Neste exemplo, a maior capacidade de recursos é necessária na quarta-feira, e a menor capacidade de recursos é necessária no domingo. </a:t>
            </a:r>
            <a:endParaRPr/>
          </a:p>
          <a:p>
            <a:pPr indent="0" lvl="0" marL="0" rtl="0" algn="l">
              <a:lnSpc>
                <a:spcPct val="115000"/>
              </a:lnSpc>
              <a:spcBef>
                <a:spcPts val="964"/>
              </a:spcBef>
              <a:spcAft>
                <a:spcPts val="0"/>
              </a:spcAft>
              <a:buNone/>
            </a:pPr>
            <a:r>
              <a:rPr lang="pt-BR" sz="1100">
                <a:solidFill>
                  <a:schemeClr val="dk1"/>
                </a:solidFill>
                <a:latin typeface="Arial"/>
                <a:ea typeface="Arial"/>
                <a:cs typeface="Arial"/>
                <a:sym typeface="Arial"/>
              </a:rPr>
              <a:t>Uma opção é alocar capacidade mais do que suficiente para que você sempre possa atender à sua maior demanda - neste caso, quarta-feira. No entanto, isso significa que você está executando recursos que serão subutilizados na maioria dos dias da semana. Com essa opção, seus custos não são otimizados.</a:t>
            </a:r>
            <a:endParaRPr/>
          </a:p>
          <a:p>
            <a:pPr indent="0" lvl="0" marL="0" marR="0" rtl="0" algn="l">
              <a:lnSpc>
                <a:spcPct val="100000"/>
              </a:lnSpc>
              <a:spcBef>
                <a:spcPts val="964"/>
              </a:spcBef>
              <a:spcAft>
                <a:spcPts val="0"/>
              </a:spcAft>
              <a:buClr>
                <a:schemeClr val="dk1"/>
              </a:buClr>
              <a:buSzPts val="1100"/>
              <a:buFont typeface="Arial"/>
              <a:buNone/>
            </a:pPr>
            <a:r>
              <a:rPr lang="pt-BR" sz="1100">
                <a:solidFill>
                  <a:schemeClr val="dk1"/>
                </a:solidFill>
                <a:latin typeface="Arial"/>
                <a:ea typeface="Arial"/>
                <a:cs typeface="Arial"/>
                <a:sym typeface="Arial"/>
              </a:rPr>
              <a:t>Outra opção é alocar menos capacidade para reduzir custos. Essa situação significa que você está abaixo da capacidade em determinados dias. Se você não resolver seu problema de capacidade, seu aplicativo pode apresentar performance insuficiente ou potencialmente ficar indisponível para os usuários. </a:t>
            </a:r>
            <a:endParaRPr b="0" sz="11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Este módulo abordará os seguintes tópicos:</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Elastic Load Balancing</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CloudWatch</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Amazon EC2 Auto Scaling</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também inclui duas atividades. Uma atividade desafiará você a indicar casos de uso do Elastic Load Balancing. A outra atividade desafiará você a identificar exemplos do Amazon CloudWatch.</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também inclui um laboratório prático onde você usará o Amazon EC2 Auto Scaling, o Elastic Load Balancing e o Amazon CloudWatch juntos para criar uma arquitetura dinamicamente escalável.</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avaliar sua compreensão dos principais conceitos abordados neste módulo.</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0:notes"/>
          <p:cNvSpPr txBox="1"/>
          <p:nvPr>
            <p:ph idx="1" type="body"/>
          </p:nvPr>
        </p:nvSpPr>
        <p:spPr>
          <a:xfrm>
            <a:off x="731523" y="4560572"/>
            <a:ext cx="5486401" cy="377849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0" lang="pt-BR" sz="1100">
                <a:latin typeface="Arial"/>
                <a:ea typeface="Arial"/>
                <a:cs typeface="Arial"/>
                <a:sym typeface="Arial"/>
              </a:rPr>
              <a:t>Na nuvem, como a capacidade computacional é um recurso programático, você pode adotar uma abordagem flexível de escalabilidade. </a:t>
            </a:r>
            <a:r>
              <a:rPr lang="pt-BR" sz="1100">
                <a:latin typeface="Arial"/>
                <a:ea typeface="Arial"/>
                <a:cs typeface="Arial"/>
                <a:sym typeface="Arial"/>
              </a:rPr>
              <a:t>O Amazon EC2 Auto Scaling é um serviço da AWS ajuda a manter a disponibilidade de aplicativos e permite aumentar ou reduzir instâncias do EC2 de maneira automática, de acordo com condições definidas por você. Você pode usar os recursos de gerenciamento de frota do EC2 Auto Scaling para manter a integridade e a disponibilidade da sua frota. </a:t>
            </a:r>
            <a:endParaRPr/>
          </a:p>
          <a:p>
            <a:pPr indent="0" lvl="0" marL="0" rtl="0" algn="l">
              <a:lnSpc>
                <a:spcPct val="115000"/>
              </a:lnSpc>
              <a:spcBef>
                <a:spcPts val="964"/>
              </a:spcBef>
              <a:spcAft>
                <a:spcPts val="0"/>
              </a:spcAft>
              <a:buNone/>
            </a:pPr>
            <a:r>
              <a:rPr lang="pt-BR" sz="1100">
                <a:latin typeface="Arial"/>
                <a:ea typeface="Arial"/>
                <a:cs typeface="Arial"/>
                <a:sym typeface="Arial"/>
              </a:rPr>
              <a:t>O Amazon EC2 Auto Scaling oferece várias maneiras de ajustar a escalabilidade para melhor atender às necessidades dos seus aplicativos. Você pode adicionar ou remover instâncias do EC2 manualmente, em uma programação, em resposta a mudanças na demanda ou em combinação com o AWS Auto Scaling para escalabilidade preditiva. Escalabilidade dinâmica e escalabilidade preditiva podem ser usadas juntas para escalar mais rapidamente. </a:t>
            </a:r>
            <a:endParaRPr/>
          </a:p>
          <a:p>
            <a:pPr indent="0" lvl="0" marL="0" marR="0" rtl="0" algn="l">
              <a:lnSpc>
                <a:spcPct val="115000"/>
              </a:lnSpc>
              <a:spcBef>
                <a:spcPts val="964"/>
              </a:spcBef>
              <a:spcAft>
                <a:spcPts val="0"/>
              </a:spcAft>
              <a:buClr>
                <a:schemeClr val="dk1"/>
              </a:buClr>
              <a:buSzPts val="1100"/>
              <a:buFont typeface="Arial"/>
              <a:buNone/>
            </a:pPr>
            <a:r>
              <a:rPr b="0" lang="pt-BR" sz="1100">
                <a:latin typeface="Arial"/>
                <a:ea typeface="Arial"/>
                <a:cs typeface="Arial"/>
                <a:sym typeface="Arial"/>
              </a:rPr>
              <a:t>Para saber mais sobre o Amazon EC2 Auto Scaling, consulte a página do produto </a:t>
            </a:r>
            <a:r>
              <a:rPr lang="pt-BR" sz="1100" u="sng">
                <a:solidFill>
                  <a:schemeClr val="hlink"/>
                </a:solidFill>
                <a:latin typeface="Arial"/>
                <a:ea typeface="Arial"/>
                <a:cs typeface="Arial"/>
                <a:sym typeface="Arial"/>
                <a:hlinkClick r:id="rId2"/>
              </a:rPr>
              <a:t>Amazon EC2 Auto Scaling</a:t>
            </a:r>
            <a:r>
              <a:rPr b="0" lang="pt-BR" sz="1100">
                <a:latin typeface="Arial"/>
                <a:ea typeface="Arial"/>
                <a:cs typeface="Arial"/>
                <a:sym typeface="Arial"/>
              </a:rPr>
              <a:t>.</a:t>
            </a:r>
            <a:endParaRPr sz="11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pt-BR" sz="1100">
                <a:latin typeface="Arial"/>
                <a:ea typeface="Arial"/>
                <a:cs typeface="Arial"/>
                <a:sym typeface="Arial"/>
              </a:rPr>
              <a:t>A escalabilidade automática é útil para cargas de trabalho previsíveis - por exemplo, o tráfego semanal na empresa de varejo Amazon.com. </a:t>
            </a:r>
            <a:endParaRPr b="1"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2:notes"/>
          <p:cNvSpPr/>
          <p:nvPr>
            <p:ph idx="2" type="sldImg"/>
          </p:nvPr>
        </p:nvSpPr>
        <p:spPr>
          <a:xfrm>
            <a:off x="685800" y="1154113"/>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2:notes"/>
          <p:cNvSpPr txBox="1"/>
          <p:nvPr>
            <p:ph idx="1" type="body"/>
          </p:nvPr>
        </p:nvSpPr>
        <p:spPr>
          <a:xfrm>
            <a:off x="685800" y="4411701"/>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pt-BR" sz="1100">
                <a:latin typeface="Arial"/>
                <a:ea typeface="Arial"/>
                <a:cs typeface="Arial"/>
                <a:sym typeface="Arial"/>
              </a:rPr>
              <a:t>A escalabilidade automática também é útil para escalabilidade dinâmica sob demanda. A Amazon.com </a:t>
            </a:r>
            <a:r>
              <a:rPr lang="pt-BR" sz="1100">
                <a:latin typeface="Arial"/>
                <a:ea typeface="Arial"/>
                <a:cs typeface="Arial"/>
                <a:sym typeface="Arial"/>
              </a:rPr>
              <a:t>enfrenta um </a:t>
            </a:r>
            <a:r>
              <a:rPr b="0" lang="pt-BR" sz="1100">
                <a:latin typeface="Arial"/>
                <a:ea typeface="Arial"/>
                <a:cs typeface="Arial"/>
                <a:sym typeface="Arial"/>
              </a:rPr>
              <a:t>pico sazonal no tráfego em novembro (na Black Friday e na Cyber Monday, que são dias no final de novembro, quando os varejistas dos EUA realizam grandes vendas). Se a Amazon provisiona uma capacidade fixa para acomodar o uso mais alto, 76% dos recursos ficam ociosos durante a maior parte do ano. A escalabilidade de capacidade é necessária para oferecer suporte às demandas flutuantes do serviço. Sem escalabilidade, os servidores poderiam falhar devido à saturação, e a empresa perderia a confiança do cliente.</a:t>
            </a:r>
            <a:endParaRPr b="1" sz="11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23:notes"/>
          <p:cNvSpPr txBox="1"/>
          <p:nvPr>
            <p:ph idx="1" type="body"/>
          </p:nvPr>
        </p:nvSpPr>
        <p:spPr>
          <a:xfrm>
            <a:off x="685800" y="4400550"/>
            <a:ext cx="5486400" cy="38740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Um </a:t>
            </a:r>
            <a:r>
              <a:rPr lang="pt-BR" sz="1100" u="sng">
                <a:solidFill>
                  <a:schemeClr val="hlink"/>
                </a:solidFill>
                <a:latin typeface="Arial"/>
                <a:ea typeface="Arial"/>
                <a:cs typeface="Arial"/>
                <a:sym typeface="Arial"/>
                <a:hlinkClick r:id="rId2"/>
              </a:rPr>
              <a:t>grupo de Auto Scaling</a:t>
            </a:r>
            <a:r>
              <a:rPr lang="pt-BR" sz="1100">
                <a:solidFill>
                  <a:schemeClr val="dk1"/>
                </a:solidFill>
                <a:latin typeface="Arial"/>
                <a:ea typeface="Arial"/>
                <a:cs typeface="Arial"/>
                <a:sym typeface="Arial"/>
              </a:rPr>
              <a:t> é </a:t>
            </a:r>
            <a:r>
              <a:rPr lang="pt-BR" sz="1100">
                <a:latin typeface="Arial"/>
                <a:ea typeface="Arial"/>
                <a:cs typeface="Arial"/>
                <a:sym typeface="Arial"/>
              </a:rPr>
              <a:t>um conjunto de instâncias do Amazon EC2 que são tratadas como um agrupamento lógico para fins de escalabilidade e gerenciamento automáticos</a:t>
            </a:r>
            <a:r>
              <a:rPr lang="pt-BR" sz="1100">
                <a:solidFill>
                  <a:schemeClr val="dk1"/>
                </a:solidFill>
                <a:latin typeface="Arial"/>
                <a:ea typeface="Arial"/>
                <a:cs typeface="Arial"/>
                <a:sym typeface="Arial"/>
              </a:rPr>
              <a:t>. </a:t>
            </a:r>
            <a:r>
              <a:rPr lang="pt-BR" sz="1100">
                <a:latin typeface="Arial"/>
                <a:ea typeface="Arial"/>
                <a:cs typeface="Arial"/>
                <a:sym typeface="Arial"/>
              </a:rPr>
              <a:t>O tamanho de um grupo de Auto Scaling depende do número de instâncias definidas como a </a:t>
            </a:r>
            <a:r>
              <a:rPr i="1" lang="pt-BR" sz="1100">
                <a:latin typeface="Arial"/>
                <a:ea typeface="Arial"/>
                <a:cs typeface="Arial"/>
                <a:sym typeface="Arial"/>
              </a:rPr>
              <a:t>capacidade desejada</a:t>
            </a:r>
            <a:r>
              <a:rPr lang="pt-BR" sz="1100">
                <a:latin typeface="Arial"/>
                <a:ea typeface="Arial"/>
                <a:cs typeface="Arial"/>
                <a:sym typeface="Arial"/>
              </a:rPr>
              <a:t>. Você pode ajustar seu tamanho para atender à demanda manualmente ou usando a escalabilidade automática.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Você pode especificar o número mínimo de instâncias em cada grupo de Auto Scaling, e o Amazon EC2 Auto Scaling foi projetado para evitar que seu grupo fique abaixo desse tamanho. Você pode especificar o número máximo de instâncias em cada grupo de Auto Scaling, e o Amazon EC2 Auto Scaling foi projetado para evitar que seu grupo fique acima desse tamanho. Se você especificar a capacidade desejada, seja ao criar o grupo ou a qualquer momento posteriormente, o Amazon EC2 Auto Scaling será projetado para ajustar o tamanho do grupo para que ele tenha o número especificado de instâncias. Se você especificar políticas de escalabilidade, o Amazon EC2 Auto Scaling poderá iniciar ou encerrar instâncias à medida que a demanda o aplicativo aumenta ou diminui.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Por exemplo, esse grupo de Auto Scaling tem um tamanho mínimo de uma instância, uma capacidade desejada de duas instâncias e um tamanho máximo de quatro instâncias. As políticas de escalabilidade que você define ajustam o número de instâncias, em seu número mínimo e máximo de instâncias, com base nos critérios que você especifica.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Com o Amazon EC2 Auto Scaling, a execução de instâncias é chamada de </a:t>
            </a:r>
            <a:r>
              <a:rPr i="1" lang="pt-BR" sz="1100">
                <a:solidFill>
                  <a:schemeClr val="dk1"/>
                </a:solidFill>
                <a:latin typeface="Arial"/>
                <a:ea typeface="Arial"/>
                <a:cs typeface="Arial"/>
                <a:sym typeface="Arial"/>
              </a:rPr>
              <a:t>aumento</a:t>
            </a:r>
            <a:r>
              <a:rPr lang="pt-BR" sz="1100">
                <a:solidFill>
                  <a:schemeClr val="dk1"/>
                </a:solidFill>
                <a:latin typeface="Arial"/>
                <a:ea typeface="Arial"/>
                <a:cs typeface="Arial"/>
                <a:sym typeface="Arial"/>
              </a:rPr>
              <a:t> e o encerramento de instâncias é chamado de </a:t>
            </a:r>
            <a:r>
              <a:rPr i="1" lang="pt-BR" sz="1100">
                <a:solidFill>
                  <a:schemeClr val="dk1"/>
                </a:solidFill>
                <a:latin typeface="Arial"/>
                <a:ea typeface="Arial"/>
                <a:cs typeface="Arial"/>
                <a:sym typeface="Arial"/>
              </a:rPr>
              <a:t>redução</a:t>
            </a:r>
            <a:r>
              <a:rPr lang="pt-BR" sz="1100">
                <a:solidFill>
                  <a:schemeClr val="dk1"/>
                </a:solidFill>
                <a:latin typeface="Arial"/>
                <a:ea typeface="Arial"/>
                <a:cs typeface="Arial"/>
                <a:sym typeface="Arial"/>
              </a:rPr>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25:notes"/>
          <p:cNvSpPr txBox="1"/>
          <p:nvPr>
            <p:ph idx="1" type="body"/>
          </p:nvPr>
        </p:nvSpPr>
        <p:spPr>
          <a:xfrm>
            <a:off x="685800" y="4400550"/>
            <a:ext cx="5486400" cy="40539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Para executar instâncias do EC2, um grupo de Auto Scaling usa uma </a:t>
            </a:r>
            <a:r>
              <a:rPr lang="pt-BR" sz="1100" u="sng">
                <a:solidFill>
                  <a:schemeClr val="hlink"/>
                </a:solidFill>
                <a:latin typeface="Arial"/>
                <a:ea typeface="Arial"/>
                <a:cs typeface="Arial"/>
                <a:sym typeface="Arial"/>
                <a:hlinkClick r:id="rId2"/>
              </a:rPr>
              <a:t>configuração de execução</a:t>
            </a:r>
            <a:r>
              <a:rPr lang="pt-BR" sz="1100">
                <a:latin typeface="Arial"/>
                <a:ea typeface="Arial"/>
                <a:cs typeface="Arial"/>
                <a:sym typeface="Arial"/>
              </a:rPr>
              <a:t>, que é um modelo de configuração de instância. Você pode pensar em uma configuração de execução como </a:t>
            </a:r>
            <a:r>
              <a:rPr i="1" lang="pt-BR" sz="1100">
                <a:latin typeface="Arial"/>
                <a:ea typeface="Arial"/>
                <a:cs typeface="Arial"/>
                <a:sym typeface="Arial"/>
              </a:rPr>
              <a:t>o que</a:t>
            </a:r>
            <a:r>
              <a:rPr lang="pt-BR" sz="1100">
                <a:latin typeface="Arial"/>
                <a:ea typeface="Arial"/>
                <a:cs typeface="Arial"/>
                <a:sym typeface="Arial"/>
              </a:rPr>
              <a:t> você está escalando. Ao criar uma configuração de execução, você especifica informações para as instâncias. As informações especificadas incluem o ID da Imagem de máquina da Amazon (AMI), o tipo de instância, a função do AWS Identity and Access Management (IAM), armazenamento adicional, um ou mais security groups e qualquer volume do Amazon Elastic Block Store (Amazon EBS).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Você define o número mínimo e máximo de instâncias e a capacidade desejada de seu grupo de Auto Scaling. Em seguida, você o executa em uma sub-rede dentro de uma VPC (você pode pensar nisso como </a:t>
            </a:r>
            <a:r>
              <a:rPr i="1" lang="pt-BR" sz="1100">
                <a:latin typeface="Arial"/>
                <a:ea typeface="Arial"/>
                <a:cs typeface="Arial"/>
                <a:sym typeface="Arial"/>
              </a:rPr>
              <a:t>onde</a:t>
            </a:r>
            <a:r>
              <a:rPr lang="pt-BR" sz="1100">
                <a:latin typeface="Arial"/>
                <a:ea typeface="Arial"/>
                <a:cs typeface="Arial"/>
                <a:sym typeface="Arial"/>
              </a:rPr>
              <a:t> você está escalando). O Amazon EC2 Auto Scaling integra-se ao Elastic Load Balancing para que seja possível associar um ou mais load balancers a um grupo de Auto Scaling existente. Depois de associar o load balancer, ele registrará automaticamente as instâncias no grupo e distribuirá o tráfego de entrada entre as instâncias. </a:t>
            </a:r>
            <a:endParaRPr/>
          </a:p>
          <a:p>
            <a:pPr indent="0" lvl="0" marL="0" rtl="0" algn="l">
              <a:spcBef>
                <a:spcPts val="0"/>
              </a:spcBef>
              <a:spcAft>
                <a:spcPts val="0"/>
              </a:spcAft>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Por fim, você especifica </a:t>
            </a:r>
            <a:r>
              <a:rPr i="1" lang="pt-BR" sz="1100">
                <a:latin typeface="Arial"/>
                <a:ea typeface="Arial"/>
                <a:cs typeface="Arial"/>
                <a:sym typeface="Arial"/>
              </a:rPr>
              <a:t>quando</a:t>
            </a:r>
            <a:r>
              <a:rPr lang="pt-BR" sz="1100">
                <a:latin typeface="Arial"/>
                <a:ea typeface="Arial"/>
                <a:cs typeface="Arial"/>
                <a:sym typeface="Arial"/>
              </a:rPr>
              <a:t> deseja que o evento de escalabilidade ocorra. Você tem muitas opções de escalabilidade:</a:t>
            </a:r>
            <a:endParaRPr/>
          </a:p>
          <a:p>
            <a:pPr indent="-171450" lvl="0" marL="171450" marR="0" rtl="0" algn="l">
              <a:lnSpc>
                <a:spcPct val="100000"/>
              </a:lnSpc>
              <a:spcBef>
                <a:spcPts val="0"/>
              </a:spcBef>
              <a:spcAft>
                <a:spcPts val="0"/>
              </a:spcAft>
              <a:buClr>
                <a:schemeClr val="dk1"/>
              </a:buClr>
              <a:buSzPts val="1100"/>
              <a:buFont typeface="Arial"/>
              <a:buChar char="•"/>
            </a:pPr>
            <a:r>
              <a:rPr i="1" lang="pt-BR" sz="1100">
                <a:solidFill>
                  <a:schemeClr val="dk1"/>
                </a:solidFill>
                <a:latin typeface="Arial"/>
                <a:ea typeface="Arial"/>
                <a:cs typeface="Arial"/>
                <a:sym typeface="Arial"/>
              </a:rPr>
              <a:t>Manter os níveis de instância atuais em todos os momentos</a:t>
            </a:r>
            <a:r>
              <a:rPr i="0" lang="pt-BR" sz="1100">
                <a:solidFill>
                  <a:schemeClr val="dk1"/>
                </a:solidFill>
                <a:latin typeface="Arial"/>
                <a:ea typeface="Arial"/>
                <a:cs typeface="Arial"/>
                <a:sym typeface="Arial"/>
              </a:rPr>
              <a:t> - </a:t>
            </a:r>
            <a:r>
              <a:rPr lang="pt-BR" sz="1100">
                <a:latin typeface="Arial"/>
                <a:ea typeface="Arial"/>
                <a:cs typeface="Arial"/>
                <a:sym typeface="Arial"/>
              </a:rPr>
              <a:t>Você pode configurar seu grupo de Auto Scaling para manter um número especificado de instâncias em execução em todos os momentos. Para manter os níveis de instância atuais, o Amazon EC2 Auto Scaling executa uma verificação de integridade periódica nas instâncias em execução em um grupo de Auto Scaling. Quando o Amazon EC2 Auto Scaling encontra uma instância não íntegra, ele encerra essa instância e executa uma nova.</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Escalabilidade manual</a:t>
            </a:r>
            <a:r>
              <a:rPr i="0" lang="pt-BR" sz="1100">
                <a:solidFill>
                  <a:schemeClr val="dk1"/>
                </a:solidFill>
                <a:latin typeface="Arial"/>
                <a:ea typeface="Arial"/>
                <a:cs typeface="Arial"/>
                <a:sym typeface="Arial"/>
              </a:rPr>
              <a:t> - Com</a:t>
            </a:r>
            <a:r>
              <a:rPr lang="pt-BR" sz="1100">
                <a:latin typeface="Arial"/>
                <a:ea typeface="Arial"/>
                <a:cs typeface="Arial"/>
                <a:sym typeface="Arial"/>
              </a:rPr>
              <a:t>escalabilidade anual, você especifica apenas a alteração na capacidade máxima, mínima ou desejada de seu grupo de Auto Scaling.</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4"/>
              </a:rPr>
              <a:t>Escalabilidade programada</a:t>
            </a:r>
            <a:r>
              <a:rPr i="0" lang="pt-BR" sz="1100">
                <a:solidFill>
                  <a:schemeClr val="dk1"/>
                </a:solidFill>
                <a:latin typeface="Arial"/>
                <a:ea typeface="Arial"/>
                <a:cs typeface="Arial"/>
                <a:sym typeface="Arial"/>
              </a:rPr>
              <a:t> - Com a escalabilidade programada, </a:t>
            </a:r>
            <a:r>
              <a:rPr lang="pt-BR" sz="1100">
                <a:latin typeface="Arial"/>
                <a:ea typeface="Arial"/>
                <a:cs typeface="Arial"/>
                <a:sym typeface="Arial"/>
              </a:rPr>
              <a:t>as ações de escalabilidade são executadas automaticamente como uma função de data e hora. Isso é útil para cargas de trabalho previsíveis quando você sabe exatamente quando aumentar ou diminuir o número de instâncias em seu grupo do. Por exemplo, digamos que toda semana o tráfego para seu aplicativo Web começa a aumentar na quarta-feira, permanece alto na quinta-feira e começa a diminuir na sexta-feira. Você pode planejar as ações de escalabilidade com base nos padrões de tráfego previsível de seu aplicativo Web. Para implementar a escalabilidade programada, </a:t>
            </a:r>
            <a:r>
              <a:rPr i="0" lang="pt-BR" sz="1100">
                <a:solidFill>
                  <a:schemeClr val="dk1"/>
                </a:solidFill>
                <a:latin typeface="Arial"/>
                <a:ea typeface="Arial"/>
                <a:cs typeface="Arial"/>
                <a:sym typeface="Arial"/>
              </a:rPr>
              <a:t>crie uma </a:t>
            </a:r>
            <a:r>
              <a:rPr lang="pt-BR" sz="1100" u="sng">
                <a:solidFill>
                  <a:schemeClr val="hlink"/>
                </a:solidFill>
                <a:latin typeface="Arial"/>
                <a:ea typeface="Arial"/>
                <a:cs typeface="Arial"/>
                <a:sym typeface="Arial"/>
                <a:hlinkClick r:id="rId5"/>
              </a:rPr>
              <a:t>ação programada</a:t>
            </a:r>
            <a:r>
              <a:rPr lang="pt-BR" sz="1100">
                <a:latin typeface="Arial"/>
                <a:ea typeface="Arial"/>
                <a:cs typeface="Arial"/>
                <a:sym typeface="Arial"/>
              </a:rPr>
              <a:t>. </a:t>
            </a:r>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6"/>
              </a:rPr>
              <a:t>Escalabilidade dinâmica sob demanda</a:t>
            </a:r>
            <a:r>
              <a:rPr i="0" lang="pt-BR" sz="1100">
                <a:solidFill>
                  <a:schemeClr val="dk1"/>
                </a:solidFill>
                <a:latin typeface="Arial"/>
                <a:ea typeface="Arial"/>
                <a:cs typeface="Arial"/>
                <a:sym typeface="Arial"/>
              </a:rPr>
              <a:t> - </a:t>
            </a:r>
            <a:r>
              <a:rPr lang="pt-BR" sz="1100">
                <a:latin typeface="Arial"/>
                <a:ea typeface="Arial"/>
                <a:cs typeface="Arial"/>
                <a:sym typeface="Arial"/>
              </a:rPr>
              <a:t>Uma maneira mais avançada de escalar seus recursos permite definir parâmetros que controlam o processo de escalabilidade. Por exemplo, você tem um aplicativo web que atualmente é executado em duas instâncias e deseja que a utilização de CPU do grupo de Auto Scaling permaneça próxima de 50% quando a carga no aplicativo mudar. Essa opção é útil para escalabilidade em resposta a alterações de condições, quando você não sabe quando essas condições mudarão. A escalabilidade dinâmica oferece capacidade extra para lidar com picos de tráfego sem manter uma quantidade excessiva de recursos ociosos. Você pode configurar seu grupo de Auto Scaling para escalar automaticamente a fim de atender a essa necessidade. O </a:t>
            </a:r>
            <a:r>
              <a:rPr lang="pt-BR" sz="1100" u="sng">
                <a:solidFill>
                  <a:schemeClr val="hlink"/>
                </a:solidFill>
                <a:latin typeface="Arial"/>
                <a:ea typeface="Arial"/>
                <a:cs typeface="Arial"/>
                <a:sym typeface="Arial"/>
                <a:hlinkClick r:id="rId7"/>
              </a:rPr>
              <a:t>tipo de política de escalabilidade</a:t>
            </a:r>
            <a:r>
              <a:rPr lang="pt-BR" sz="1100">
                <a:latin typeface="Arial"/>
                <a:ea typeface="Arial"/>
                <a:cs typeface="Arial"/>
                <a:sym typeface="Arial"/>
              </a:rPr>
              <a:t> determina como a ação de escalabilidade é executada. Você pode usar o Amazon EC2 Auto Scaling com o Amazon CloudWatch para acionar a política de escalabilidade em resposta a um alarme. </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8"/>
              </a:rPr>
              <a:t>Escalabilidade preditiva</a:t>
            </a:r>
            <a:r>
              <a:rPr i="0" lang="pt-BR" sz="1100">
                <a:solidFill>
                  <a:schemeClr val="dk1"/>
                </a:solidFill>
                <a:latin typeface="Arial"/>
                <a:ea typeface="Arial"/>
                <a:cs typeface="Arial"/>
                <a:sym typeface="Arial"/>
              </a:rPr>
              <a:t> - Você pode usar o Amazon EC2 Auto Scaling com o AWS Auto Scaling para implementar escalabilidade preditiva, onde sua capacidade é dimensionada de acordo com a demanda prevista. A escalabilidade preditiva </a:t>
            </a:r>
            <a:r>
              <a:rPr lang="pt-BR" sz="1100">
                <a:latin typeface="Arial"/>
                <a:ea typeface="Arial"/>
                <a:cs typeface="Arial"/>
                <a:sym typeface="Arial"/>
              </a:rPr>
              <a:t>usa dados coletados do uso real do EC2, e os dados são mais informados por bilhões de pontos de dados extraídos de nossas próprias observações. </a:t>
            </a:r>
            <a:r>
              <a:rPr i="0" lang="pt-BR" sz="1100">
                <a:solidFill>
                  <a:schemeClr val="dk1"/>
                </a:solidFill>
                <a:latin typeface="Arial"/>
                <a:ea typeface="Arial"/>
                <a:cs typeface="Arial"/>
                <a:sym typeface="Arial"/>
              </a:rPr>
              <a:t>Em seguida, a AWS usa modelos de Machine Learning bem treinados para prever o tráfego esperado (e o uso do EC2), incluindo padrões diários e semanais. </a:t>
            </a:r>
            <a:r>
              <a:rPr lang="pt-BR" sz="1100">
                <a:latin typeface="Arial"/>
                <a:ea typeface="Arial"/>
                <a:cs typeface="Arial"/>
                <a:sym typeface="Arial"/>
              </a:rPr>
              <a:t>O modelo precisa de pelo menos 1 dia de dados históricos para começar a fazer previsões. Ele é reavaliado a cada 24 horas para criar uma previsão para as próximas 48 horas. O processo de previsão produz um plano de escalabilidade que pode comandar um ou mais grupos de instâncias do EC2 escaladas automaticamente.</a:t>
            </a:r>
            <a:endParaRPr i="0" sz="1100">
              <a:solidFill>
                <a:schemeClr val="dk1"/>
              </a:solidFill>
              <a:latin typeface="Arial"/>
              <a:ea typeface="Arial"/>
              <a:cs typeface="Arial"/>
              <a:sym typeface="Arial"/>
            </a:endParaRPr>
          </a:p>
          <a:p>
            <a:pPr indent="-101600" lvl="0" marL="171450" marR="0" rtl="0" algn="l">
              <a:lnSpc>
                <a:spcPct val="100000"/>
              </a:lnSpc>
              <a:spcBef>
                <a:spcPts val="0"/>
              </a:spcBef>
              <a:spcAft>
                <a:spcPts val="0"/>
              </a:spcAft>
              <a:buClr>
                <a:schemeClr val="dk1"/>
              </a:buClr>
              <a:buSzPts val="1100"/>
              <a:buFont typeface="Arial"/>
              <a:buNone/>
            </a:pPr>
            <a:r>
              <a:t/>
            </a:r>
            <a:endParaRPr i="0"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i="0" lang="pt-BR" sz="1100">
                <a:solidFill>
                  <a:schemeClr val="dk1"/>
                </a:solidFill>
                <a:latin typeface="Arial"/>
                <a:ea typeface="Arial"/>
                <a:cs typeface="Arial"/>
                <a:sym typeface="Arial"/>
              </a:rPr>
              <a:t>Para saber mais sobre essas opções, consulte </a:t>
            </a:r>
            <a:r>
              <a:rPr lang="pt-BR" sz="1100" u="sng">
                <a:solidFill>
                  <a:schemeClr val="hlink"/>
                </a:solidFill>
                <a:latin typeface="Arial"/>
                <a:ea typeface="Arial"/>
                <a:cs typeface="Arial"/>
                <a:sym typeface="Arial"/>
                <a:hlinkClick r:id="rId9"/>
              </a:rPr>
              <a:t>Scaling the Size of Your Auto Scaling Group</a:t>
            </a:r>
            <a:r>
              <a:rPr i="0" lang="pt-BR" sz="1100">
                <a:solidFill>
                  <a:schemeClr val="dk1"/>
                </a:solidFill>
                <a:latin typeface="Arial"/>
                <a:ea typeface="Arial"/>
                <a:cs typeface="Arial"/>
                <a:sym typeface="Arial"/>
              </a:rPr>
              <a:t> na documentação da AWS.</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26:notes"/>
          <p:cNvSpPr txBox="1"/>
          <p:nvPr>
            <p:ph idx="1" type="body"/>
          </p:nvPr>
        </p:nvSpPr>
        <p:spPr>
          <a:xfrm>
            <a:off x="685800" y="4400550"/>
            <a:ext cx="5486400" cy="34692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Uma configuração comum para implementar a escalabilidade dinâmica é criar um alarme do CloudWatch baseado nas informações de performance das instâncias do EC2 ou do load balancer. Quando um limite de performance é violado, um alarme do CloudWatch aciona um evento de escalabilidade automática que pode ser expandido ou escalado em instâncias do EC2 no grupo de Auto Scaling. </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100">
                <a:solidFill>
                  <a:schemeClr val="dk1"/>
                </a:solidFill>
                <a:latin typeface="Arial"/>
                <a:ea typeface="Arial"/>
                <a:cs typeface="Arial"/>
                <a:sym typeface="Arial"/>
              </a:rPr>
              <a:t>Para entender como isso funciona, considere este exemplo:</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Você cria um alarme do Amazon CloudWatch para monitorar a utilização da CPU em toda a frota de instâncias do EC2 e </a:t>
            </a:r>
            <a:r>
              <a:rPr lang="pt-BR" sz="1100">
                <a:latin typeface="Arial"/>
                <a:ea typeface="Arial"/>
                <a:cs typeface="Arial"/>
                <a:sym typeface="Arial"/>
              </a:rPr>
              <a:t>executar </a:t>
            </a:r>
            <a:r>
              <a:rPr lang="pt-BR" sz="1100">
                <a:solidFill>
                  <a:srgbClr val="000000"/>
                </a:solidFill>
                <a:latin typeface="Arial"/>
                <a:ea typeface="Arial"/>
                <a:cs typeface="Arial"/>
                <a:sym typeface="Arial"/>
              </a:rPr>
              <a:t>políticas de escalabilidade automática</a:t>
            </a:r>
            <a:r>
              <a:rPr lang="pt-BR" sz="1100">
                <a:latin typeface="Arial"/>
                <a:ea typeface="Arial"/>
                <a:cs typeface="Arial"/>
                <a:sym typeface="Arial"/>
              </a:rPr>
              <a:t> </a:t>
            </a:r>
            <a:r>
              <a:rPr lang="pt-BR" sz="1100">
                <a:solidFill>
                  <a:schemeClr val="dk1"/>
                </a:solidFill>
                <a:latin typeface="Arial"/>
                <a:ea typeface="Arial"/>
                <a:cs typeface="Arial"/>
                <a:sym typeface="Arial"/>
              </a:rPr>
              <a:t>se a utilização média da CPU em toda a frota ficar acima de 60% por 5 minutos.</a:t>
            </a:r>
            <a:endParaRPr sz="1100">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 Amazon EC2 Auto Scaling instancia uma nova instância do EC2 em seu grupo de Auto Scaling com base na configuração de execução que você cria. </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Depois que a nova instância é adicionada, o Amazon EC2 Auto Scaling faz uma chamada para o Elastic Load Balancing para registrar a nova instância do EC2 nesse grupo de Auto Scaling. </a:t>
            </a:r>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Em seguida, o Elastic Load Balancing executa as verificações de integridade necessárias e começa a distribuir o tráfego para essa instância. </a:t>
            </a:r>
            <a:r>
              <a:rPr lang="pt-BR" sz="1100">
                <a:latin typeface="Arial"/>
                <a:ea typeface="Arial"/>
                <a:cs typeface="Arial"/>
                <a:sym typeface="Arial"/>
              </a:rPr>
              <a:t>O Elastic Load Balancing roteia o tráfego entre instâncias do EC2 e alimenta métricas para o Amazon CloudWatch. </a:t>
            </a:r>
            <a:endParaRPr/>
          </a:p>
          <a:p>
            <a:pPr indent="-101600" lvl="0" marL="171450" marR="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O Amazon CloudWatch, o Amazon EC2 Auto Scaling e o Elastic Load Balancing funcionam </a:t>
            </a:r>
            <a:r>
              <a:rPr lang="pt-BR" sz="1100">
                <a:solidFill>
                  <a:srgbClr val="000000"/>
                </a:solidFill>
                <a:latin typeface="Arial"/>
                <a:ea typeface="Arial"/>
                <a:cs typeface="Arial"/>
                <a:sym typeface="Arial"/>
              </a:rPr>
              <a:t>bem individualmente</a:t>
            </a:r>
            <a:r>
              <a:rPr lang="pt-BR" sz="1100">
                <a:solidFill>
                  <a:schemeClr val="dk1"/>
                </a:solidFill>
                <a:latin typeface="Arial"/>
                <a:ea typeface="Arial"/>
                <a:cs typeface="Arial"/>
                <a:sym typeface="Arial"/>
              </a:rPr>
              <a:t>.</a:t>
            </a:r>
            <a:r>
              <a:rPr lang="pt-BR" sz="1100">
                <a:latin typeface="Arial"/>
                <a:ea typeface="Arial"/>
                <a:cs typeface="Arial"/>
                <a:sym typeface="Arial"/>
              </a:rPr>
              <a:t> Juntas, no entanto, elas se tornam mais poderosas e aumentam o controle e a flexibilidade sobre como seu aplicativo lida com a demanda do cliente.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Até agora, você aprendeu sobre a escalabilidade de instâncias do EC2 com o Amazon EC2 Auto Scaling. Você também aprendeu que pode usar o Amazon EC2 Auto Scaling com o AWS Auto Scaling para executar escalabilidade preditiva.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AWS Auto Scaling é um serviço separado que monitora seus aplicativos. Ele ajusta automaticamente a capacidade para manter uma performance estável e previsível pelo menor custo possível. O serviço fornece uma interface de usuário simples e eficiente que permite criar planos de escalabilidade para recursos do, incluindo:</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Instâncias do Amazon EC2 e frotas spot</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Tarefas do Amazon Elastic Container Service (Amazon ECS)</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Índices e tabelas do Amazon DynamoDB</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Réplicas do Amazon Aurora</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pt-BR" sz="1100">
                <a:latin typeface="Arial"/>
                <a:ea typeface="Arial"/>
                <a:cs typeface="Arial"/>
                <a:sym typeface="Arial"/>
              </a:rPr>
              <a:t>Se você já usa o Amazon EC2 Auto Scaling para escalar dinamicamente suas instâncias do EC2, agora pode usá-lo com o AWS Auto Scaling para escalar recursos adicionais a outros serviços da AWS.</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Para saber mais informações sobre o AWS Auto Scaling, consulte </a:t>
            </a:r>
            <a:r>
              <a:rPr lang="pt-BR" sz="1100" u="sng">
                <a:solidFill>
                  <a:schemeClr val="hlink"/>
                </a:solidFill>
                <a:latin typeface="Arial"/>
                <a:ea typeface="Arial"/>
                <a:cs typeface="Arial"/>
                <a:sym typeface="Arial"/>
                <a:hlinkClick r:id="rId2"/>
              </a:rPr>
              <a:t>AWS Auto Scaling</a:t>
            </a:r>
            <a:r>
              <a:rPr lang="pt-BR" sz="1100">
                <a:latin typeface="Arial"/>
                <a:ea typeface="Arial"/>
                <a:cs typeface="Arial"/>
                <a:sym typeface="Arial"/>
              </a:rPr>
              <a:t>.</a:t>
            </a:r>
            <a:endParaRPr sz="11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sz="1100">
              <a:solidFill>
                <a:srgbClr val="000000"/>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escalabilidade permite que você responda rapidamente a alterações nas necessidades de recursos.</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 Amazon EC2 Auto Scaling ajuda você a manter a disponibilidade dos aplicativos e permite que você adicione ou remova automaticamente instâncias do EC2 de acordo com suas cargas de trabalho.</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Um grupo de Auto Scaling é um conjunto de instâncias do EC2.</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Uma configuração de execução é um modelo de configuração de instância.</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Você pode implementar a escalabilidade dinâmica com o Amazon EC2 Auto Scaling, o Amazon CloudWatch e o Elastic Load Balancing.</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AWS Auto Scaling é um serviço separado que monitora seus aplicativos e ajusta automaticamente a capacidade para os seguintes recursos:</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Instâncias do Amazon EC2 e frotas spot</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Tarefas do Amazon ECS</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Índices e tabelas do Amazon DynamoDB</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Réplicas do Amazon Aurora</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você concluirá o laboratório 6: escalar e balancear sua arquitetura.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Depois de concluir este módulo, você deverá ser capaz de:</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Indicar como distribuir o tráfego entre instâncias do Amazon Elastic Compute Cloud (Amazon EC2) usando o Elastic Load Balancing</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Identificar como o Amazon CloudWatch permite que você monitore recursos e aplicativos da AWS em tempo real</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Explicar como o Amazon EC2 Auto Scaling é executado e libera servidores em resposta a alterações na carga de trabalho</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Executar tarefas de escalabilidade e balanceamento de carga para melhorar a arquitetura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Neste laboratório, você usará o Elastic Load Balancing e o Amazon EC2 Auto Scaling para balancear a carga e escalar sua infraestrutura. Você começará com a infraestrutura fornecida.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Neste laboratório, você concluirá as seguintes tarefas:</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Criar uma nova Imagem de máquina da Amazon (AMI) por meio de instância em execução.</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Criar um Application Load Balancer.</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Criar uma configuração de execução e um grupo de Auto Scaling.</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Escalar automaticamente novas instâncias em uma sub-rede privada.</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Criar alarmes do Amazon CloudWatch e monitorar a performance da sua infraestrutura.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32:notes"/>
          <p:cNvSpPr txBox="1"/>
          <p:nvPr>
            <p:ph idx="1" type="body"/>
          </p:nvPr>
        </p:nvSpPr>
        <p:spPr>
          <a:xfrm>
            <a:off x="685800" y="4400549"/>
            <a:ext cx="5486400" cy="43846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 diagrama resume o que você terá criado depois de concluir o laboratório.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b="0" sz="1100">
              <a:latin typeface="Arial"/>
              <a:ea typeface="Arial"/>
              <a:cs typeface="Arial"/>
              <a:sym typeface="Arial"/>
            </a:endParaRPr>
          </a:p>
          <a:p>
            <a:pPr indent="0" lvl="0" marL="0" rtl="0" algn="l">
              <a:spcBef>
                <a:spcPts val="0"/>
              </a:spcBef>
              <a:spcAft>
                <a:spcPts val="0"/>
              </a:spcAft>
              <a:buNone/>
            </a:pPr>
            <a:r>
              <a:t/>
            </a:r>
            <a:endParaRPr b="0" sz="11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é hora de iniciar o laboratório. Você deve levar aproximadamente 30 minutos para concluí-lo.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Neste laboratório, você:</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Criou uma nova Imagem de máquina da Amazon (AMI) por meio de instância em execução.</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Criação de um load balancer.</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Criou uma configuração de execução e um grupo de Auto Scaling.</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Escalou automaticamente novas instâncias em uma sub-rede privada.</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Criou alarmes do Amazon CloudWatch e monitorou a performance da sua infraestrutura.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é hora de revisar o módulo e encerrar com um teste de conhecimento e discussão sobre uma pergunta simulada do teste de certificação.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Resumindo, neste módulo você aprendeu a:</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Indicar como distribuir o tráfego entre instâncias do Amazon Elastic Compute Cloud (Amazon EC2) usando o Elastic Load Balancing.</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Identificar como o Amazon CloudWatch permite que você monitore recursos e aplicativos da AWS em tempo real</a:t>
            </a:r>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Explicar como o Amazon EC2 Auto Scaling executa e libera servidores em resposta a alterações na carga de trabalho.</a:t>
            </a:r>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Execute tarefas de escalabilidade e balanceamento de carga para melhorar uma arquitetura.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Conclua o teste de conhecimento deste módulo.</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924" name="Google Shape;924;p38:notes"/>
          <p:cNvSpPr txBox="1"/>
          <p:nvPr>
            <p:ph idx="11" type="ftr"/>
          </p:nvPr>
        </p:nvSpPr>
        <p:spPr>
          <a:xfrm>
            <a:off x="0" y="8685213"/>
            <a:ext cx="5347504"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pt-BR">
                <a:latin typeface="Arial"/>
                <a:ea typeface="Arial"/>
                <a:cs typeface="Arial"/>
                <a:sym typeface="Arial"/>
              </a:rPr>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Agradecemos a sua participação!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Seção 1: Elastic Load Balancing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notes"/>
          <p:cNvSpPr txBox="1"/>
          <p:nvPr>
            <p:ph idx="1" type="body"/>
          </p:nvPr>
        </p:nvSpPr>
        <p:spPr>
          <a:xfrm>
            <a:off x="685800" y="4400550"/>
            <a:ext cx="5486400" cy="4268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sites modernos de alto tráfego devem atender a centenas de milhares, se não milhões, de solicitações simultâneas de usuários ou clientes, e retornar os dados corretos de texto, imagens, vídeo ou aplicativos de maneira rápida e confiável. Servidores adicionais geralmente são necessários para atender a esses altos volumes.</a:t>
            </a:r>
            <a:endParaRPr/>
          </a:p>
          <a:p>
            <a:pPr indent="0" lvl="0" marL="0" rtl="0" algn="l">
              <a:spcBef>
                <a:spcPts val="0"/>
              </a:spcBef>
              <a:spcAft>
                <a:spcPts val="0"/>
              </a:spcAft>
              <a:buNone/>
            </a:pPr>
            <a:r>
              <a:rPr lang="pt-BR" sz="1100">
                <a:latin typeface="Arial"/>
                <a:ea typeface="Arial"/>
                <a:cs typeface="Arial"/>
                <a:sym typeface="Arial"/>
              </a:rPr>
              <a:t> </a:t>
            </a:r>
            <a:endParaRPr/>
          </a:p>
          <a:p>
            <a:pPr indent="0" lvl="0" marL="0" rtl="0" algn="l">
              <a:spcBef>
                <a:spcPts val="0"/>
              </a:spcBef>
              <a:spcAft>
                <a:spcPts val="0"/>
              </a:spcAft>
              <a:buNone/>
            </a:pPr>
            <a:r>
              <a:rPr lang="pt-BR" sz="1100">
                <a:latin typeface="Arial"/>
                <a:ea typeface="Arial"/>
                <a:cs typeface="Arial"/>
                <a:sym typeface="Arial"/>
              </a:rPr>
              <a:t>O Elastic Load Balancing é um serviço da AWS que distribui o tráfego de entrada de aplicativos ou rede entre vários destinos, como instâncias do Amazon Elastic Compute Cloud (Amazon EC2), contêineres, endereços de protocolo de Internet (IP) e funções Lambda, em uma única zona de disponibilidade ou em várias zonas de disponibilidade. O Elastic Load Balancing escala o load balancer à medida que o tráfego para o aplicativo muda ao longo do tempo. Ele pode escalar automaticamente para a maioria das cargas de trabalho.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6:notes"/>
          <p:cNvSpPr txBox="1"/>
          <p:nvPr>
            <p:ph idx="1" type="body"/>
          </p:nvPr>
        </p:nvSpPr>
        <p:spPr>
          <a:xfrm>
            <a:off x="685800" y="4400550"/>
            <a:ext cx="5486400" cy="37840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Elastic Load Balancing está disponível em três</a:t>
            </a:r>
            <a:r>
              <a:rPr b="0" lang="pt-BR" sz="1100">
                <a:solidFill>
                  <a:schemeClr val="dk1"/>
                </a:solidFill>
                <a:latin typeface="Arial"/>
                <a:ea typeface="Arial"/>
                <a:cs typeface="Arial"/>
                <a:sym typeface="Arial"/>
              </a:rPr>
              <a:t> </a:t>
            </a:r>
            <a:r>
              <a:rPr b="0" i="0" lang="pt-BR" sz="1100">
                <a:solidFill>
                  <a:schemeClr val="dk1"/>
                </a:solidFill>
                <a:latin typeface="Arial"/>
                <a:ea typeface="Arial"/>
                <a:cs typeface="Arial"/>
                <a:sym typeface="Arial"/>
              </a:rPr>
              <a:t>tipos:</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Um </a:t>
            </a:r>
            <a:r>
              <a:rPr i="1" lang="pt-BR" sz="1100">
                <a:latin typeface="Arial"/>
                <a:ea typeface="Arial"/>
                <a:cs typeface="Arial"/>
                <a:sym typeface="Arial"/>
              </a:rPr>
              <a:t>Application Load Balancer</a:t>
            </a:r>
            <a:r>
              <a:rPr lang="pt-BR" sz="1100">
                <a:latin typeface="Arial"/>
                <a:ea typeface="Arial"/>
                <a:cs typeface="Arial"/>
                <a:sym typeface="Arial"/>
              </a:rPr>
              <a:t> opera no nível do aplicativo (Open Systems Interconnection, ou OSI, camada de modelo 7). Ele roteia o tráfego para destinos - instâncias do Amazon Elastic Compute Cloud (Amazon EC2), contêineres, endereços IP (Internet Protocol) e funções Lambda - com base no conteúdo da solicitação. Ele é ideal para balanceamento avançado de carga de tráfego Hypertext Transfer Protocol (HTTP) e Secure HTTP (HTTPS). Um Application Load Balancer oferece roteamento avançado de solicitações direcionado à distribuição de arquiteturas modernas de aplicativos, incluindo microsserviços e aplicativos baseados em contêiner. Um Application Load Balancer simplifica e melhora a segurança do seu aplicativo garantindo que as criptografias e os protocolos Secure Sockets Layer/Transport Layer Security (SSL/TLS) mais recentes sejam usados em todos os momentos.</a:t>
            </a:r>
            <a:endParaRPr/>
          </a:p>
          <a:p>
            <a:pPr indent="0" lvl="0" marL="0" marR="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a:latin typeface="Arial"/>
                <a:ea typeface="Arial"/>
                <a:cs typeface="Arial"/>
                <a:sym typeface="Arial"/>
              </a:rPr>
              <a:t>Um </a:t>
            </a:r>
            <a:r>
              <a:rPr i="1" lang="pt-BR" sz="1100">
                <a:latin typeface="Arial"/>
                <a:ea typeface="Arial"/>
                <a:cs typeface="Arial"/>
                <a:sym typeface="Arial"/>
              </a:rPr>
              <a:t>Network Load Balancer</a:t>
            </a:r>
            <a:r>
              <a:rPr lang="pt-BR" sz="1100">
                <a:latin typeface="Arial"/>
                <a:ea typeface="Arial"/>
                <a:cs typeface="Arial"/>
                <a:sym typeface="Arial"/>
              </a:rPr>
              <a:t> opera no nível de transporte de rede (camada 4 do modelo OSI), roteando conexões para destinos (instâncias do EC2, microsserviços e contêineres) com base em dados do protocolo IP. Ele funciona bem para o balanceamento de carga do tráfego Transmission Control Protocol (TCP) e do User Datagram Protocol (UDP). Um Network Load Balancer é capaz de lidar com milhões de solicitações por segundo, mantendo latências ultrabaixas. Um Network Load Balancer é otimizado para lidar com padrões de tráfego de rede súbitos e voláteis.  </a:t>
            </a:r>
            <a:endParaRPr/>
          </a:p>
          <a:p>
            <a:pPr indent="-101600" lvl="0" marL="171450" marR="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Um </a:t>
            </a:r>
            <a:r>
              <a:rPr i="1" lang="pt-BR" sz="1100">
                <a:latin typeface="Arial"/>
                <a:ea typeface="Arial"/>
                <a:cs typeface="Arial"/>
                <a:sym typeface="Arial"/>
              </a:rPr>
              <a:t>Classic Load Balancer</a:t>
            </a:r>
            <a:r>
              <a:rPr lang="pt-BR" sz="1100">
                <a:latin typeface="Arial"/>
                <a:ea typeface="Arial"/>
                <a:cs typeface="Arial"/>
                <a:sym typeface="Arial"/>
              </a:rPr>
              <a:t> fornece balanceamento de carga básico em várias instâncias do EC2 e opera tanto no nível do aplicativo quanto no nível do transporte de rede. Um Classic Load Balancer oferece suporte ao balanceamento de carga de aplicativos que usam HTTP, HTTPS, TCP e SSL. O Classic Load Balancer é uma implementação mais antiga.  Quando possível, a AWS recomenda que você use um Application Load Balancer ou um Network Load Balancer dedicado. </a:t>
            </a:r>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sobre as diferenças entre os três tipos de load balancers, consulte </a:t>
            </a:r>
            <a:r>
              <a:rPr i="1" lang="pt-BR" sz="1100">
                <a:solidFill>
                  <a:schemeClr val="dk1"/>
                </a:solidFill>
                <a:latin typeface="Arial"/>
                <a:ea typeface="Arial"/>
                <a:cs typeface="Arial"/>
                <a:sym typeface="Arial"/>
              </a:rPr>
              <a:t>Comparações de produtos</a:t>
            </a:r>
            <a:r>
              <a:rPr lang="pt-BR" sz="1100">
                <a:solidFill>
                  <a:schemeClr val="dk1"/>
                </a:solidFill>
                <a:latin typeface="Arial"/>
                <a:ea typeface="Arial"/>
                <a:cs typeface="Arial"/>
                <a:sym typeface="Arial"/>
              </a:rPr>
              <a:t> na página </a:t>
            </a:r>
            <a:r>
              <a:rPr lang="pt-BR" sz="1100" u="sng">
                <a:solidFill>
                  <a:schemeClr val="hlink"/>
                </a:solidFill>
                <a:latin typeface="Arial"/>
                <a:ea typeface="Arial"/>
                <a:cs typeface="Arial"/>
                <a:sym typeface="Arial"/>
                <a:hlinkClick r:id="rId2"/>
              </a:rPr>
              <a:t>Recursos do Elastic Load Balancing</a:t>
            </a:r>
            <a:r>
              <a:rPr lang="pt-BR" sz="1100">
                <a:solidFill>
                  <a:schemeClr val="dk1"/>
                </a:solidFill>
                <a:latin typeface="Arial"/>
                <a:ea typeface="Arial"/>
                <a:cs typeface="Arial"/>
                <a:sym typeface="Aria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7:notes"/>
          <p:cNvSpPr txBox="1"/>
          <p:nvPr>
            <p:ph idx="1" type="body"/>
          </p:nvPr>
        </p:nvSpPr>
        <p:spPr>
          <a:xfrm>
            <a:off x="685800" y="4400550"/>
            <a:ext cx="5486400" cy="38740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Um load balancer aceita o tráfego de entrada de clientes e roteia solicitações para seus destinos registrados (como instâncias do EC2) em uma ou mais zonas de disponibilidade. </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Você configura o load balancer para aceitar tráfego de entrada especificando um ou mais </a:t>
            </a:r>
            <a:r>
              <a:rPr i="1" lang="pt-BR" sz="1100">
                <a:latin typeface="Arial"/>
                <a:ea typeface="Arial"/>
                <a:cs typeface="Arial"/>
                <a:sym typeface="Arial"/>
              </a:rPr>
              <a:t>listeners</a:t>
            </a:r>
            <a:r>
              <a:rPr lang="pt-BR" sz="1100">
                <a:latin typeface="Arial"/>
                <a:ea typeface="Arial"/>
                <a:cs typeface="Arial"/>
                <a:sym typeface="Arial"/>
              </a:rPr>
              <a:t>. Um listener é um processo que verifica se há solicitações de conexão. Ele é configurado com um protocolo e um número de porta para as conexões de clientes com o load balancer. Da mesma forma, ele é configurado com um protocolo e um número de porta para conexões do load balancer com os destinos. </a:t>
            </a:r>
            <a:endParaRPr/>
          </a:p>
          <a:p>
            <a:pPr indent="0" lvl="0" marL="0" rtl="0" algn="l">
              <a:spcBef>
                <a:spcPts val="0"/>
              </a:spcBef>
              <a:spcAft>
                <a:spcPts val="0"/>
              </a:spcAft>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Você também pode configurar o load balancer para executar </a:t>
            </a:r>
            <a:r>
              <a:rPr i="1" lang="pt-BR" sz="1100">
                <a:latin typeface="Arial"/>
                <a:ea typeface="Arial"/>
                <a:cs typeface="Arial"/>
                <a:sym typeface="Arial"/>
              </a:rPr>
              <a:t>verificações de integridade</a:t>
            </a:r>
            <a:r>
              <a:rPr lang="pt-BR" sz="1100">
                <a:latin typeface="Arial"/>
                <a:ea typeface="Arial"/>
                <a:cs typeface="Arial"/>
                <a:sym typeface="Arial"/>
              </a:rPr>
              <a:t>, que são usadas para monitorar a integridade dos destinos registrados para que o load balancer envie solicitações somente para as instâncias íntegras. Quando o load balancer detecta um destino não íntegro, ele interrompe o roteamento do tráfego para esse destino. Depois, ele retoma o roteamento do tráfego para esse destino quando detecta que o destino está íntegro novamente. </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Há uma diferença fundamental em como os tipos de load balancer são configurados. Com Application Load Balancers e Network Load Balancers, você registra destinos em </a:t>
            </a:r>
            <a:r>
              <a:rPr i="1" lang="pt-BR" sz="1100">
                <a:latin typeface="Arial"/>
                <a:ea typeface="Arial"/>
                <a:cs typeface="Arial"/>
                <a:sym typeface="Arial"/>
              </a:rPr>
              <a:t>grupos de destino</a:t>
            </a:r>
            <a:r>
              <a:rPr lang="pt-BR" sz="1100">
                <a:latin typeface="Arial"/>
                <a:ea typeface="Arial"/>
                <a:cs typeface="Arial"/>
                <a:sym typeface="Arial"/>
              </a:rPr>
              <a:t>, e roteia o tráfego para os grupos de destino. Com Classic Load Balancers, você registra instâncias com o load balancer.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8:notes"/>
          <p:cNvSpPr txBox="1"/>
          <p:nvPr>
            <p:ph idx="1" type="body"/>
          </p:nvPr>
        </p:nvSpPr>
        <p:spPr>
          <a:xfrm>
            <a:off x="685799" y="4400550"/>
            <a:ext cx="5636941" cy="316948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Há vários motivos para usar um load balancer: </a:t>
            </a:r>
            <a:endParaRPr/>
          </a:p>
          <a:p>
            <a:pPr indent="-111125" lvl="0" marL="111125" marR="0" rtl="0" algn="l">
              <a:lnSpc>
                <a:spcPct val="100000"/>
              </a:lnSpc>
              <a:spcBef>
                <a:spcPts val="0"/>
              </a:spcBef>
              <a:spcAft>
                <a:spcPts val="0"/>
              </a:spcAft>
              <a:buClr>
                <a:schemeClr val="dk1"/>
              </a:buClr>
              <a:buSzPts val="1100"/>
              <a:buFont typeface="Arial"/>
              <a:buChar char="•"/>
            </a:pPr>
            <a:r>
              <a:rPr i="1" lang="pt-BR" sz="1100">
                <a:solidFill>
                  <a:schemeClr val="dk1"/>
                </a:solidFill>
                <a:latin typeface="Arial"/>
                <a:ea typeface="Arial"/>
                <a:cs typeface="Arial"/>
                <a:sym typeface="Arial"/>
              </a:rPr>
              <a:t>Obtenha alta disponibilidade e melhor tolerância a falhas para seus aplicativos</a:t>
            </a:r>
            <a:r>
              <a:rPr i="0" lang="pt-BR" sz="1100">
                <a:solidFill>
                  <a:schemeClr val="dk1"/>
                </a:solidFill>
                <a:latin typeface="Arial"/>
                <a:ea typeface="Arial"/>
                <a:cs typeface="Arial"/>
                <a:sym typeface="Arial"/>
              </a:rPr>
              <a:t> -</a:t>
            </a:r>
            <a:r>
              <a:rPr lang="pt-BR" sz="1100">
                <a:solidFill>
                  <a:schemeClr val="dk1"/>
                </a:solidFill>
                <a:latin typeface="Arial"/>
                <a:ea typeface="Arial"/>
                <a:cs typeface="Arial"/>
                <a:sym typeface="Arial"/>
              </a:rPr>
              <a:t>o Elastic Load Balancing</a:t>
            </a:r>
            <a:r>
              <a:rPr b="0" lang="pt-BR" sz="1100">
                <a:solidFill>
                  <a:schemeClr val="dk1"/>
                </a:solidFill>
                <a:latin typeface="Arial"/>
                <a:ea typeface="Arial"/>
                <a:cs typeface="Arial"/>
                <a:sym typeface="Arial"/>
              </a:rPr>
              <a:t> equilibra </a:t>
            </a:r>
            <a:r>
              <a:rPr lang="pt-BR" sz="1100">
                <a:solidFill>
                  <a:schemeClr val="dk1"/>
                </a:solidFill>
                <a:latin typeface="Arial"/>
                <a:ea typeface="Arial"/>
                <a:cs typeface="Arial"/>
                <a:sym typeface="Arial"/>
              </a:rPr>
              <a:t>o tráfego entre destinos íntegros em várias zonas de disponibilidade. </a:t>
            </a:r>
            <a:r>
              <a:rPr lang="pt-BR" sz="1100">
                <a:latin typeface="Arial"/>
                <a:ea typeface="Arial"/>
                <a:cs typeface="Arial"/>
                <a:sym typeface="Arial"/>
              </a:rPr>
              <a:t>Se um ou mais dos seus destinos em uma única zona de disponibilidade não estiverem íntegros, o Elastic Load Balancing roteará o tráfego para destinos íntegros em outras zonas de disponibilidade. Depois que os destinos retornarem para um estado íntegro, o balanceamento de carga retomará automaticamente o tráfego para eles. </a:t>
            </a:r>
            <a:endParaRPr/>
          </a:p>
          <a:p>
            <a:pPr indent="-41275" lvl="0" marL="111125" marR="0" rtl="0" algn="l">
              <a:lnSpc>
                <a:spcPct val="100000"/>
              </a:lnSpc>
              <a:spcBef>
                <a:spcPts val="0"/>
              </a:spcBef>
              <a:spcAft>
                <a:spcPts val="0"/>
              </a:spcAft>
              <a:buClr>
                <a:schemeClr val="dk1"/>
              </a:buClr>
              <a:buSzPts val="1100"/>
              <a:buFont typeface="Arial"/>
              <a:buNone/>
            </a:pPr>
            <a:r>
              <a:t/>
            </a:r>
            <a:endParaRPr i="1" sz="1100">
              <a:solidFill>
                <a:schemeClr val="dk1"/>
              </a:solidFill>
              <a:latin typeface="Arial"/>
              <a:ea typeface="Arial"/>
              <a:cs typeface="Arial"/>
              <a:sym typeface="Arial"/>
            </a:endParaRPr>
          </a:p>
          <a:p>
            <a:pPr indent="-111125" lvl="0" marL="111125" marR="0" rtl="0" algn="l">
              <a:lnSpc>
                <a:spcPct val="100000"/>
              </a:lnSpc>
              <a:spcBef>
                <a:spcPts val="0"/>
              </a:spcBef>
              <a:spcAft>
                <a:spcPts val="0"/>
              </a:spcAft>
              <a:buClr>
                <a:schemeClr val="dk1"/>
              </a:buClr>
              <a:buSzPts val="1100"/>
              <a:buFont typeface="Arial"/>
              <a:buChar char="•"/>
            </a:pPr>
            <a:r>
              <a:rPr i="1" lang="pt-BR" sz="1100">
                <a:solidFill>
                  <a:schemeClr val="dk1"/>
                </a:solidFill>
                <a:latin typeface="Arial"/>
                <a:ea typeface="Arial"/>
                <a:cs typeface="Arial"/>
                <a:sym typeface="Arial"/>
              </a:rPr>
              <a:t>Balanceamento de carga automático de aplicativos conteinerizados</a:t>
            </a:r>
            <a:r>
              <a:rPr i="0" lang="pt-BR" sz="1100">
                <a:solidFill>
                  <a:schemeClr val="dk1"/>
                </a:solidFill>
                <a:latin typeface="Arial"/>
                <a:ea typeface="Arial"/>
                <a:cs typeface="Arial"/>
                <a:sym typeface="Arial"/>
              </a:rPr>
              <a:t> -</a:t>
            </a:r>
            <a:r>
              <a:rPr lang="pt-BR" sz="1100">
                <a:solidFill>
                  <a:schemeClr val="dk1"/>
                </a:solidFill>
                <a:latin typeface="Arial"/>
                <a:ea typeface="Arial"/>
                <a:cs typeface="Arial"/>
                <a:sym typeface="Arial"/>
              </a:rPr>
              <a:t> </a:t>
            </a:r>
            <a:r>
              <a:rPr lang="pt-BR" sz="1100">
                <a:latin typeface="Arial"/>
                <a:ea typeface="Arial"/>
                <a:cs typeface="Arial"/>
                <a:sym typeface="Arial"/>
              </a:rPr>
              <a:t>Com o suporte aprimorado de contêineres para o Elastic Load Balancing, agora você pode balancear a carga entre várias portas na mesma instância do EC2. Você também pode aproveitar a integração profunda com o Amazon Elastic Container Service (Amazon ECS), que disponibiliza uma oferta de contêineres totalmente gerenciada. Basta registrar um serviço com um load balancer e o Amazon ECS gerencia de maneira transparente o registro e o cancelamento do registro de contêineres do Docker. O load balancer detecta automaticamente a porta e se reconfigura dinamicamente.</a:t>
            </a:r>
            <a:endParaRPr/>
          </a:p>
          <a:p>
            <a:pPr indent="-41275" lvl="0" marL="111125"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11125" lvl="0" marL="111125" rtl="0" algn="l">
              <a:spcBef>
                <a:spcPts val="0"/>
              </a:spcBef>
              <a:spcAft>
                <a:spcPts val="0"/>
              </a:spcAft>
              <a:buClr>
                <a:schemeClr val="dk1"/>
              </a:buClr>
              <a:buSzPts val="1100"/>
              <a:buFont typeface="Arial"/>
              <a:buChar char="•"/>
            </a:pPr>
            <a:r>
              <a:rPr i="1" lang="pt-BR" sz="1100">
                <a:latin typeface="Arial"/>
                <a:ea typeface="Arial"/>
                <a:cs typeface="Arial"/>
                <a:sym typeface="Arial"/>
              </a:rPr>
              <a:t>Escale automaticamente seus aplicativos</a:t>
            </a:r>
            <a:r>
              <a:rPr i="0" lang="pt-BR" sz="1100">
                <a:latin typeface="Arial"/>
                <a:ea typeface="Arial"/>
                <a:cs typeface="Arial"/>
                <a:sym typeface="Arial"/>
              </a:rPr>
              <a:t> - </a:t>
            </a:r>
            <a:r>
              <a:rPr lang="pt-BR" sz="1100">
                <a:latin typeface="Arial"/>
                <a:ea typeface="Arial"/>
                <a:cs typeface="Arial"/>
                <a:sym typeface="Arial"/>
              </a:rPr>
              <a:t>o Elastic Load Balancing funciona com o Amazon CloudWatch e o Amazon EC2 Auto Scaling para ajudar você a escalar seus aplicativos de acordo com as demandas dos seus clientes. Os alarmes do Amazon CloudWatch podem acionar o Auto Scaling para sua frota de instâncias do EC2 quando a latência de qualquer uma de suas instâncias do EC2 exceder um limite pré-configurado. Em seguida, o Amazon EC2 Auto Scaling provisiona novas instâncias e seus aplicativos estarão prontos para atender à próxima solicitação do cliente. O load balancer registrará a instância do EC2 e direcionará o tráfego para ela, conforme necessário.  </a:t>
            </a:r>
            <a:endParaRPr/>
          </a:p>
          <a:p>
            <a:pPr indent="-41275" lvl="0" marL="111125"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111125" lvl="0" marL="111125" rtl="0" algn="l">
              <a:spcBef>
                <a:spcPts val="0"/>
              </a:spcBef>
              <a:spcAft>
                <a:spcPts val="0"/>
              </a:spcAft>
              <a:buClr>
                <a:schemeClr val="dk1"/>
              </a:buClr>
              <a:buSzPts val="1100"/>
              <a:buFont typeface="Arial"/>
              <a:buChar char="•"/>
            </a:pPr>
            <a:r>
              <a:rPr i="1" lang="pt-BR" sz="1100">
                <a:solidFill>
                  <a:schemeClr val="dk1"/>
                </a:solidFill>
                <a:latin typeface="Arial"/>
                <a:ea typeface="Arial"/>
                <a:cs typeface="Arial"/>
                <a:sym typeface="Arial"/>
              </a:rPr>
              <a:t>Usar o Elastic Load Balancing em sua nuvem privada virtual (VPC)</a:t>
            </a:r>
            <a:r>
              <a:rPr i="0" lang="pt-BR" sz="1100">
                <a:solidFill>
                  <a:schemeClr val="dk1"/>
                </a:solidFill>
                <a:latin typeface="Arial"/>
                <a:ea typeface="Arial"/>
                <a:cs typeface="Arial"/>
                <a:sym typeface="Arial"/>
              </a:rPr>
              <a:t> - </a:t>
            </a:r>
            <a:r>
              <a:rPr lang="pt-BR" sz="1100">
                <a:solidFill>
                  <a:schemeClr val="dk1"/>
                </a:solidFill>
                <a:latin typeface="Arial"/>
                <a:ea typeface="Arial"/>
                <a:cs typeface="Arial"/>
                <a:sym typeface="Arial"/>
              </a:rPr>
              <a:t>Você pode usar </a:t>
            </a:r>
            <a:r>
              <a:rPr lang="pt-BR" sz="1100">
                <a:latin typeface="Arial"/>
                <a:ea typeface="Arial"/>
                <a:cs typeface="Arial"/>
                <a:sym typeface="Arial"/>
              </a:rPr>
              <a:t>o Elastic Load Balancing para criar um ponto de entrada pública em sua VPC ou para rotear o tráfego de solicitações entre níveis de seu aplicativo dentro de sua VPC. Você pode atribuir grupos de segurança ao seu load balancer para controlar quais portas estão abertas para uma lista de fontes permitidas. Como o Elastic Load Balancing funciona com a VPC, todas as listas de controle de acesso à rede (ACLs de rede) e tabelas de roteamento existentes continuam a fornecer controles de rede adicionais. Ao criar um load balancer em sua VPC, você pode especificar se ele é público (padrão) ou interno. Se você selecionar interno, não será preciso ter um gateway da Internet para acessar o load balancer, e os endereços IP privados dele serão usados para registrá-lo no DNS.</a:t>
            </a:r>
            <a:endParaRPr/>
          </a:p>
          <a:p>
            <a:pPr indent="-41275" lvl="0" marL="111125" rtl="0" algn="l">
              <a:spcBef>
                <a:spcPts val="0"/>
              </a:spcBef>
              <a:spcAft>
                <a:spcPts val="0"/>
              </a:spcAft>
              <a:buClr>
                <a:schemeClr val="dk1"/>
              </a:buClr>
              <a:buSzPts val="1100"/>
              <a:buFont typeface="Arial"/>
              <a:buNone/>
            </a:pPr>
            <a:r>
              <a:t/>
            </a:r>
            <a:endParaRPr i="1" sz="1100">
              <a:solidFill>
                <a:schemeClr val="dk1"/>
              </a:solidFill>
              <a:latin typeface="Arial"/>
              <a:ea typeface="Arial"/>
              <a:cs typeface="Arial"/>
              <a:sym typeface="Arial"/>
            </a:endParaRPr>
          </a:p>
          <a:p>
            <a:pPr indent="-111125" lvl="0" marL="111125" rtl="0" algn="l">
              <a:spcBef>
                <a:spcPts val="0"/>
              </a:spcBef>
              <a:spcAft>
                <a:spcPts val="0"/>
              </a:spcAft>
              <a:buClr>
                <a:schemeClr val="dk1"/>
              </a:buClr>
              <a:buSzPts val="1100"/>
              <a:buFont typeface="Arial"/>
              <a:buChar char="•"/>
            </a:pPr>
            <a:r>
              <a:rPr i="1" lang="pt-BR" sz="1100">
                <a:solidFill>
                  <a:schemeClr val="dk1"/>
                </a:solidFill>
                <a:latin typeface="Arial"/>
                <a:ea typeface="Arial"/>
                <a:cs typeface="Arial"/>
                <a:sym typeface="Arial"/>
              </a:rPr>
              <a:t>Enable hybrid load balancing</a:t>
            </a:r>
            <a:r>
              <a:rPr i="0" lang="pt-BR" sz="1100">
                <a:solidFill>
                  <a:schemeClr val="dk1"/>
                </a:solidFill>
                <a:latin typeface="Arial"/>
                <a:ea typeface="Arial"/>
                <a:cs typeface="Arial"/>
                <a:sym typeface="Arial"/>
              </a:rPr>
              <a:t> -</a:t>
            </a:r>
            <a:r>
              <a:rPr lang="pt-BR" sz="1100">
                <a:solidFill>
                  <a:schemeClr val="dk1"/>
                </a:solidFill>
                <a:latin typeface="Arial"/>
                <a:ea typeface="Arial"/>
                <a:cs typeface="Arial"/>
                <a:sym typeface="Arial"/>
              </a:rPr>
              <a:t> </a:t>
            </a:r>
            <a:r>
              <a:rPr lang="pt-BR" sz="1100">
                <a:latin typeface="Arial"/>
                <a:ea typeface="Arial"/>
                <a:cs typeface="Arial"/>
                <a:sym typeface="Arial"/>
              </a:rPr>
              <a:t>O Elastic Load Balancing permite balancear a carga entre recursos locais e da AWS usando o mesmo load balancer. Por exemplo, se você precisar distribuir o tráfego de aplicativos entre recursos locais e da AWS, poderá registrar todos os recursos no mesmo grupo de destino e associá-lo a um load balancer. Como alternativa, é possível usar o balanceamento de carga ponderado baseado em DNS entre os recursos no local e da AWS usando dois load balancers, um para os recursos locais e o outro para os recursos da AWS. Também é possível usar balanceamento de carga híbrido para beneficiar aplicativos separados, quando um está em uma VPC e o outro está no local. Coloque os destinos da VPC em um grupo de destino, os destinos locais em outro grupo de destino e use o roteamento baseado em conteúdo para rotear o tráfego para cada grupo de destino.</a:t>
            </a:r>
            <a:endParaRPr/>
          </a:p>
          <a:p>
            <a:pPr indent="-111125" lvl="0" marL="111125"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11125" lvl="0" marL="111125" rtl="0" algn="l">
              <a:spcBef>
                <a:spcPts val="0"/>
              </a:spcBef>
              <a:spcAft>
                <a:spcPts val="0"/>
              </a:spcAft>
              <a:buClr>
                <a:schemeClr val="dk1"/>
              </a:buClr>
              <a:buSzPts val="1100"/>
              <a:buFont typeface="Arial"/>
              <a:buChar char="•"/>
            </a:pPr>
            <a:r>
              <a:rPr i="1" lang="pt-BR" sz="1100">
                <a:latin typeface="Arial"/>
                <a:ea typeface="Arial"/>
                <a:cs typeface="Arial"/>
                <a:sym typeface="Arial"/>
              </a:rPr>
              <a:t>Invocar funções do Lambda via HTTP (S)</a:t>
            </a:r>
            <a:r>
              <a:rPr i="0" lang="pt-BR" sz="1100">
                <a:latin typeface="Arial"/>
                <a:ea typeface="Arial"/>
                <a:cs typeface="Arial"/>
                <a:sym typeface="Arial"/>
              </a:rPr>
              <a:t> -</a:t>
            </a:r>
            <a:r>
              <a:rPr lang="pt-BR" sz="1100">
                <a:latin typeface="Arial"/>
                <a:ea typeface="Arial"/>
                <a:cs typeface="Arial"/>
                <a:sym typeface="Arial"/>
              </a:rPr>
              <a:t> o Elastic Load Balancing oferece suporte à invocação de funções do Lambda para atender a solicitações HTTP (S). Isso permite que os usuários acessem aplicativos sem servidor de qualquer cliente HTTP, incluindo navegadores da Web. Você pode registrar funções do Lambda como destinos e utilizar o suporte a regras de roteamento baseado em conteúdo nos Application Load Balancers para rotear solicitações para funções do Lambda diferentes. Você pode usar um Application Load Balancer como um endpoint HTTP comum para aplicativos que usam servidores e computação sem servidor. Você pode criar um site inteiro usando funções do Lambda ou combinar instâncias do EC2, contêineres, servidores locais e funções Lambda para criar aplicativos.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Para essa atividade, nomeie o load balancer que você usaria para o cenário indicado.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41"/>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4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41"/>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9" name="Shape 69"/>
        <p:cNvGrpSpPr/>
        <p:nvPr/>
      </p:nvGrpSpPr>
      <p:grpSpPr>
        <a:xfrm>
          <a:off x="0" y="0"/>
          <a:ext cx="0" cy="0"/>
          <a:chOff x="0" y="0"/>
          <a:chExt cx="0" cy="0"/>
        </a:xfrm>
      </p:grpSpPr>
      <p:pic>
        <p:nvPicPr>
          <p:cNvPr id="70" name="Google Shape;70;p5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1" name="Google Shape;71;p50"/>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0"/>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74" name="Google Shape;74;p50"/>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0"/>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7" name="Google Shape;77;p5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8" name="Shape 78"/>
        <p:cNvGrpSpPr/>
        <p:nvPr/>
      </p:nvGrpSpPr>
      <p:grpSpPr>
        <a:xfrm>
          <a:off x="0" y="0"/>
          <a:ext cx="0" cy="0"/>
          <a:chOff x="0" y="0"/>
          <a:chExt cx="0" cy="0"/>
        </a:xfrm>
      </p:grpSpPr>
      <p:pic>
        <p:nvPicPr>
          <p:cNvPr id="79" name="Google Shape;79;p5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0" name="Google Shape;80;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82" name="Google Shape;82;p51"/>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1"/>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1"/>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1"/>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7" name="Google Shape;87;p5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8" name="Shape 88"/>
        <p:cNvGrpSpPr/>
        <p:nvPr/>
      </p:nvGrpSpPr>
      <p:grpSpPr>
        <a:xfrm>
          <a:off x="0" y="0"/>
          <a:ext cx="0" cy="0"/>
          <a:chOff x="0" y="0"/>
          <a:chExt cx="0" cy="0"/>
        </a:xfrm>
      </p:grpSpPr>
      <p:pic>
        <p:nvPicPr>
          <p:cNvPr id="89" name="Google Shape;89;p5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0" name="Google Shape;90;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92" name="Google Shape;92;p52"/>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2"/>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5" name="Google Shape;95;p5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6" name="Shape 96"/>
        <p:cNvGrpSpPr/>
        <p:nvPr/>
      </p:nvGrpSpPr>
      <p:grpSpPr>
        <a:xfrm>
          <a:off x="0" y="0"/>
          <a:ext cx="0" cy="0"/>
          <a:chOff x="0" y="0"/>
          <a:chExt cx="0" cy="0"/>
        </a:xfrm>
      </p:grpSpPr>
      <p:pic>
        <p:nvPicPr>
          <p:cNvPr id="97" name="Google Shape;97;p5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8" name="Google Shape;98;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5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01" name="Google Shape;101;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2" name="Google Shape;102;p5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3" name="Shape 103"/>
        <p:cNvGrpSpPr/>
        <p:nvPr/>
      </p:nvGrpSpPr>
      <p:grpSpPr>
        <a:xfrm>
          <a:off x="0" y="0"/>
          <a:ext cx="0" cy="0"/>
          <a:chOff x="0" y="0"/>
          <a:chExt cx="0" cy="0"/>
        </a:xfrm>
      </p:grpSpPr>
      <p:pic>
        <p:nvPicPr>
          <p:cNvPr id="104" name="Google Shape;104;p5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5" name="Google Shape;105;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54"/>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08" name="Google Shape;108;p54"/>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10" name="Google Shape;110;p5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11" name="Shape 111"/>
        <p:cNvGrpSpPr/>
        <p:nvPr/>
      </p:nvGrpSpPr>
      <p:grpSpPr>
        <a:xfrm>
          <a:off x="0" y="0"/>
          <a:ext cx="0" cy="0"/>
          <a:chOff x="0" y="0"/>
          <a:chExt cx="0" cy="0"/>
        </a:xfrm>
      </p:grpSpPr>
      <p:pic>
        <p:nvPicPr>
          <p:cNvPr id="112" name="Google Shape;112;p5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3" name="Google Shape;113;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15" name="Google Shape;115;p55"/>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5"/>
          <p:cNvSpPr/>
          <p:nvPr>
            <p:ph idx="2" type="pic"/>
          </p:nvPr>
        </p:nvSpPr>
        <p:spPr>
          <a:xfrm>
            <a:off x="419100" y="1524000"/>
            <a:ext cx="2679192" cy="21031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55"/>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55"/>
          <p:cNvSpPr/>
          <p:nvPr>
            <p:ph idx="4" type="pic"/>
          </p:nvPr>
        </p:nvSpPr>
        <p:spPr>
          <a:xfrm>
            <a:off x="9093708" y="1524000"/>
            <a:ext cx="2679192" cy="21031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9" name="Google Shape;119;p55"/>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55"/>
          <p:cNvSpPr/>
          <p:nvPr>
            <p:ph idx="6" type="pic"/>
          </p:nvPr>
        </p:nvSpPr>
        <p:spPr>
          <a:xfrm>
            <a:off x="6210469" y="1524000"/>
            <a:ext cx="2679192" cy="21031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55"/>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55"/>
          <p:cNvSpPr/>
          <p:nvPr>
            <p:ph idx="8" type="pic"/>
          </p:nvPr>
        </p:nvSpPr>
        <p:spPr>
          <a:xfrm>
            <a:off x="3322302" y="1524000"/>
            <a:ext cx="2679192" cy="21031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3" name="Google Shape;123;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4" name="Google Shape;124;p5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5" name="Shape 125"/>
        <p:cNvGrpSpPr/>
        <p:nvPr/>
      </p:nvGrpSpPr>
      <p:grpSpPr>
        <a:xfrm>
          <a:off x="0" y="0"/>
          <a:ext cx="0" cy="0"/>
          <a:chOff x="0" y="0"/>
          <a:chExt cx="0" cy="0"/>
        </a:xfrm>
      </p:grpSpPr>
      <p:pic>
        <p:nvPicPr>
          <p:cNvPr id="126" name="Google Shape;126;p5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7" name="Google Shape;127;p5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29" name="Google Shape;129;p56"/>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56"/>
          <p:cNvSpPr/>
          <p:nvPr>
            <p:ph idx="2" type="pic"/>
          </p:nvPr>
        </p:nvSpPr>
        <p:spPr>
          <a:xfrm>
            <a:off x="419100" y="1524000"/>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 name="Google Shape;131;p56"/>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6"/>
          <p:cNvSpPr/>
          <p:nvPr>
            <p:ph idx="4" type="pic"/>
          </p:nvPr>
        </p:nvSpPr>
        <p:spPr>
          <a:xfrm>
            <a:off x="8161020" y="1524000"/>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56"/>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56"/>
          <p:cNvSpPr/>
          <p:nvPr>
            <p:ph idx="6" type="pic"/>
          </p:nvPr>
        </p:nvSpPr>
        <p:spPr>
          <a:xfrm>
            <a:off x="4301536" y="1524000"/>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5" name="Google Shape;135;p56"/>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56"/>
          <p:cNvSpPr/>
          <p:nvPr>
            <p:ph idx="8" type="pic"/>
          </p:nvPr>
        </p:nvSpPr>
        <p:spPr>
          <a:xfrm>
            <a:off x="419100" y="3934689"/>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7" name="Google Shape;137;p56"/>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56"/>
          <p:cNvSpPr/>
          <p:nvPr>
            <p:ph idx="13" type="pic"/>
          </p:nvPr>
        </p:nvSpPr>
        <p:spPr>
          <a:xfrm>
            <a:off x="8161020" y="3934689"/>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56"/>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56"/>
          <p:cNvSpPr/>
          <p:nvPr>
            <p:ph idx="15" type="pic"/>
          </p:nvPr>
        </p:nvSpPr>
        <p:spPr>
          <a:xfrm>
            <a:off x="4301536" y="3934689"/>
            <a:ext cx="3611880" cy="175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 name="Google Shape;141;p5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42" name="Google Shape;142;p5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3" name="Shape 143"/>
        <p:cNvGrpSpPr/>
        <p:nvPr/>
      </p:nvGrpSpPr>
      <p:grpSpPr>
        <a:xfrm>
          <a:off x="0" y="0"/>
          <a:ext cx="0" cy="0"/>
          <a:chOff x="0" y="0"/>
          <a:chExt cx="0" cy="0"/>
        </a:xfrm>
      </p:grpSpPr>
      <p:sp>
        <p:nvSpPr>
          <p:cNvPr id="144" name="Google Shape;144;p57"/>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57"/>
          <p:cNvSpPr/>
          <p:nvPr>
            <p:ph idx="2" type="pic"/>
          </p:nvPr>
        </p:nvSpPr>
        <p:spPr>
          <a:xfrm>
            <a:off x="1069259" y="2626296"/>
            <a:ext cx="1188720" cy="11887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6" name="Google Shape;146;p57"/>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57"/>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57"/>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57"/>
          <p:cNvSpPr/>
          <p:nvPr>
            <p:ph idx="6" type="pic"/>
          </p:nvPr>
        </p:nvSpPr>
        <p:spPr>
          <a:xfrm>
            <a:off x="4049966" y="2626296"/>
            <a:ext cx="1188720" cy="11887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0" name="Google Shape;150;p57"/>
          <p:cNvSpPr/>
          <p:nvPr>
            <p:ph idx="7" type="pic"/>
          </p:nvPr>
        </p:nvSpPr>
        <p:spPr>
          <a:xfrm>
            <a:off x="6911919" y="2626296"/>
            <a:ext cx="1188720" cy="11887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1" name="Google Shape;151;p57"/>
          <p:cNvSpPr/>
          <p:nvPr>
            <p:ph idx="8" type="pic"/>
          </p:nvPr>
        </p:nvSpPr>
        <p:spPr>
          <a:xfrm>
            <a:off x="9773872" y="2626296"/>
            <a:ext cx="1188720" cy="11887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 name="Google Shape;152;p5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3" name="Google Shape;153;p57"/>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54" name="Google Shape;154;p57"/>
          <p:cNvPicPr preferRelativeResize="0"/>
          <p:nvPr/>
        </p:nvPicPr>
        <p:blipFill rotWithShape="1">
          <a:blip r:embed="rId3">
            <a:alphaModFix/>
          </a:blip>
          <a:srcRect b="0" l="0" r="0" t="0"/>
          <a:stretch/>
        </p:blipFill>
        <p:spPr>
          <a:xfrm rot="10800000">
            <a:off x="-1" y="-2"/>
            <a:ext cx="2268187" cy="2166103"/>
          </a:xfrm>
          <a:prstGeom prst="rect">
            <a:avLst/>
          </a:prstGeom>
          <a:noFill/>
          <a:ln>
            <a:noFill/>
          </a:ln>
        </p:spPr>
      </p:pic>
      <p:sp>
        <p:nvSpPr>
          <p:cNvPr id="155" name="Google Shape;155;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6" name="Shape 156"/>
        <p:cNvGrpSpPr/>
        <p:nvPr/>
      </p:nvGrpSpPr>
      <p:grpSpPr>
        <a:xfrm>
          <a:off x="0" y="0"/>
          <a:ext cx="0" cy="0"/>
          <a:chOff x="0" y="0"/>
          <a:chExt cx="0" cy="0"/>
        </a:xfrm>
      </p:grpSpPr>
      <p:sp>
        <p:nvSpPr>
          <p:cNvPr id="157" name="Google Shape;157;p58"/>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58" name="Google Shape;158;p58"/>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9" name="Google Shape;159;p58"/>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60" name="Google Shape;160;p58"/>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1" name="Google Shape;161;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62" name="Shape 162"/>
        <p:cNvGrpSpPr/>
        <p:nvPr/>
      </p:nvGrpSpPr>
      <p:grpSpPr>
        <a:xfrm>
          <a:off x="0" y="0"/>
          <a:ext cx="0" cy="0"/>
          <a:chOff x="0" y="0"/>
          <a:chExt cx="0" cy="0"/>
        </a:xfrm>
      </p:grpSpPr>
      <p:pic>
        <p:nvPicPr>
          <p:cNvPr id="163" name="Google Shape;163;p5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4" name="Google Shape;164;p5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5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67" name="Google Shape;167;p5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8" name="Shape 18"/>
        <p:cNvGrpSpPr/>
        <p:nvPr/>
      </p:nvGrpSpPr>
      <p:grpSpPr>
        <a:xfrm>
          <a:off x="0" y="0"/>
          <a:ext cx="0" cy="0"/>
          <a:chOff x="0" y="0"/>
          <a:chExt cx="0" cy="0"/>
        </a:xfrm>
      </p:grpSpPr>
      <p:pic>
        <p:nvPicPr>
          <p:cNvPr id="19" name="Google Shape;19;p4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4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23" name="Google Shape;23;p42"/>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 name="Google Shape;25;p4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8" name="Shape 168"/>
        <p:cNvGrpSpPr/>
        <p:nvPr/>
      </p:nvGrpSpPr>
      <p:grpSpPr>
        <a:xfrm>
          <a:off x="0" y="0"/>
          <a:ext cx="0" cy="0"/>
          <a:chOff x="0" y="0"/>
          <a:chExt cx="0" cy="0"/>
        </a:xfrm>
      </p:grpSpPr>
      <p:pic>
        <p:nvPicPr>
          <p:cNvPr id="169" name="Google Shape;169;p6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0" name="Google Shape;170;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6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6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73" name="Google Shape;173;p6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6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77" name="Google Shape;177;p61"/>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62"/>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62"/>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81" name="Google Shape;181;p62"/>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62"/>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62"/>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62"/>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62"/>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62"/>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62"/>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62"/>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62"/>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62"/>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62"/>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62"/>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62"/>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62"/>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62"/>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baseline="30000" i="0" lang="pt-BR" sz="14400" u="none" cap="none" strike="noStrike">
                <a:solidFill>
                  <a:schemeClr val="lt1"/>
                </a:solidFill>
                <a:latin typeface="Arial"/>
                <a:ea typeface="Arial"/>
                <a:cs typeface="Arial"/>
                <a:sym typeface="Arial"/>
              </a:rPr>
              <a:t>“</a:t>
            </a:r>
            <a:endParaRPr b="0" i="0" sz="14400" u="none" cap="none" strike="noStrike">
              <a:solidFill>
                <a:schemeClr val="lt1"/>
              </a:solidFill>
              <a:latin typeface="Arial"/>
              <a:ea typeface="Arial"/>
              <a:cs typeface="Arial"/>
              <a:sym typeface="Arial"/>
            </a:endParaRPr>
          </a:p>
        </p:txBody>
      </p:sp>
      <p:sp>
        <p:nvSpPr>
          <p:cNvPr id="196" name="Google Shape;196;p62"/>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62"/>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63"/>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63"/>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63"/>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63"/>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3"/>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6" name="Shape 26"/>
        <p:cNvGrpSpPr/>
        <p:nvPr/>
      </p:nvGrpSpPr>
      <p:grpSpPr>
        <a:xfrm>
          <a:off x="0" y="0"/>
          <a:ext cx="0" cy="0"/>
          <a:chOff x="0" y="0"/>
          <a:chExt cx="0" cy="0"/>
        </a:xfrm>
      </p:grpSpPr>
      <p:pic>
        <p:nvPicPr>
          <p:cNvPr id="27" name="Google Shape;27;p4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 name="Google Shape;28;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4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1" name="Google Shape;31;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32" name="Google Shape;32;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44"/>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4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4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pic>
        <p:nvPicPr>
          <p:cNvPr id="40" name="Google Shape;40;p4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1" name="Google Shape;41;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43" name="Google Shape;43;p4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4" name="Google Shape;44;p45"/>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5" name="Shape 45"/>
        <p:cNvGrpSpPr/>
        <p:nvPr/>
      </p:nvGrpSpPr>
      <p:grpSpPr>
        <a:xfrm>
          <a:off x="0" y="0"/>
          <a:ext cx="0" cy="0"/>
          <a:chOff x="0" y="0"/>
          <a:chExt cx="0" cy="0"/>
        </a:xfrm>
      </p:grpSpPr>
      <p:sp>
        <p:nvSpPr>
          <p:cNvPr id="46" name="Google Shape;46;p46"/>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47" name="Google Shape;47;p46"/>
          <p:cNvPicPr preferRelativeResize="0"/>
          <p:nvPr/>
        </p:nvPicPr>
        <p:blipFill rotWithShape="1">
          <a:blip r:embed="rId2">
            <a:alphaModFix/>
          </a:blip>
          <a:srcRect b="0" l="0" r="0" t="0"/>
          <a:stretch/>
        </p:blipFill>
        <p:spPr>
          <a:xfrm>
            <a:off x="588712" y="3159360"/>
            <a:ext cx="4537048" cy="3716132"/>
          </a:xfrm>
          <a:prstGeom prst="rect">
            <a:avLst/>
          </a:prstGeom>
          <a:noFill/>
          <a:ln>
            <a:noFill/>
          </a:ln>
        </p:spPr>
      </p:pic>
      <p:sp>
        <p:nvSpPr>
          <p:cNvPr id="48" name="Google Shape;48;p46"/>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0" i="0" sz="900" u="none" cap="none" strike="noStrike">
                <a:solidFill>
                  <a:schemeClr val="lt1"/>
                </a:solidFill>
                <a:latin typeface="Arial"/>
                <a:ea typeface="Arial"/>
                <a:cs typeface="Arial"/>
                <a:sym typeface="Arial"/>
              </a:defRPr>
            </a:lvl1pPr>
            <a:lvl2pPr indent="0" lvl="1" marL="0" marR="0" algn="l">
              <a:spcBef>
                <a:spcPts val="0"/>
              </a:spcBef>
              <a:buNone/>
              <a:defRPr b="0" i="0" sz="900" u="none" cap="none" strike="noStrike">
                <a:solidFill>
                  <a:schemeClr val="lt1"/>
                </a:solidFill>
                <a:latin typeface="Arial"/>
                <a:ea typeface="Arial"/>
                <a:cs typeface="Arial"/>
                <a:sym typeface="Arial"/>
              </a:defRPr>
            </a:lvl2pPr>
            <a:lvl3pPr indent="0" lvl="2" marL="0" marR="0" algn="l">
              <a:spcBef>
                <a:spcPts val="0"/>
              </a:spcBef>
              <a:buNone/>
              <a:defRPr b="0" i="0" sz="900" u="none" cap="none" strike="noStrike">
                <a:solidFill>
                  <a:schemeClr val="lt1"/>
                </a:solidFill>
                <a:latin typeface="Arial"/>
                <a:ea typeface="Arial"/>
                <a:cs typeface="Arial"/>
                <a:sym typeface="Arial"/>
              </a:defRPr>
            </a:lvl3pPr>
            <a:lvl4pPr indent="0" lvl="3" marL="0" marR="0" algn="l">
              <a:spcBef>
                <a:spcPts val="0"/>
              </a:spcBef>
              <a:buNone/>
              <a:defRPr b="0" i="0" sz="900" u="none" cap="none" strike="noStrike">
                <a:solidFill>
                  <a:schemeClr val="lt1"/>
                </a:solidFill>
                <a:latin typeface="Arial"/>
                <a:ea typeface="Arial"/>
                <a:cs typeface="Arial"/>
                <a:sym typeface="Arial"/>
              </a:defRPr>
            </a:lvl4pPr>
            <a:lvl5pPr indent="0" lvl="4" marL="0" marR="0" algn="l">
              <a:spcBef>
                <a:spcPts val="0"/>
              </a:spcBef>
              <a:buNone/>
              <a:defRPr b="0" i="0" sz="900" u="none" cap="none" strike="noStrike">
                <a:solidFill>
                  <a:schemeClr val="lt1"/>
                </a:solidFill>
                <a:latin typeface="Arial"/>
                <a:ea typeface="Arial"/>
                <a:cs typeface="Arial"/>
                <a:sym typeface="Arial"/>
              </a:defRPr>
            </a:lvl5pPr>
            <a:lvl6pPr indent="0" lvl="5" marL="0" marR="0" algn="l">
              <a:spcBef>
                <a:spcPts val="0"/>
              </a:spcBef>
              <a:buNone/>
              <a:defRPr b="0" i="0" sz="900" u="none" cap="none" strike="noStrike">
                <a:solidFill>
                  <a:schemeClr val="lt1"/>
                </a:solidFill>
                <a:latin typeface="Arial"/>
                <a:ea typeface="Arial"/>
                <a:cs typeface="Arial"/>
                <a:sym typeface="Arial"/>
              </a:defRPr>
            </a:lvl6pPr>
            <a:lvl7pPr indent="0" lvl="6" marL="0" marR="0" algn="l">
              <a:spcBef>
                <a:spcPts val="0"/>
              </a:spcBef>
              <a:buNone/>
              <a:defRPr b="0" i="0" sz="900" u="none" cap="none" strike="noStrike">
                <a:solidFill>
                  <a:schemeClr val="lt1"/>
                </a:solidFill>
                <a:latin typeface="Arial"/>
                <a:ea typeface="Arial"/>
                <a:cs typeface="Arial"/>
                <a:sym typeface="Arial"/>
              </a:defRPr>
            </a:lvl7pPr>
            <a:lvl8pPr indent="0" lvl="7" marL="0" marR="0" algn="l">
              <a:spcBef>
                <a:spcPts val="0"/>
              </a:spcBef>
              <a:buNone/>
              <a:defRPr b="0" i="0" sz="900" u="none" cap="none" strike="noStrike">
                <a:solidFill>
                  <a:schemeClr val="lt1"/>
                </a:solidFill>
                <a:latin typeface="Arial"/>
                <a:ea typeface="Arial"/>
                <a:cs typeface="Arial"/>
                <a:sym typeface="Arial"/>
              </a:defRPr>
            </a:lvl8pPr>
            <a:lvl9pPr indent="0" lvl="8" marL="0" marR="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51" name="Google Shape;51;p46"/>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 name="Google Shape;52;p46"/>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53" name="Shape 53"/>
        <p:cNvGrpSpPr/>
        <p:nvPr/>
      </p:nvGrpSpPr>
      <p:grpSpPr>
        <a:xfrm>
          <a:off x="0" y="0"/>
          <a:ext cx="0" cy="0"/>
          <a:chOff x="0" y="0"/>
          <a:chExt cx="0" cy="0"/>
        </a:xfrm>
      </p:grpSpPr>
      <p:sp>
        <p:nvSpPr>
          <p:cNvPr id="54" name="Google Shape;54;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6" name="Google Shape;56;p47"/>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57" name="Google Shape;57;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8" name="Shape 58"/>
        <p:cNvGrpSpPr/>
        <p:nvPr/>
      </p:nvGrpSpPr>
      <p:grpSpPr>
        <a:xfrm>
          <a:off x="0" y="0"/>
          <a:ext cx="0" cy="0"/>
          <a:chOff x="0" y="0"/>
          <a:chExt cx="0" cy="0"/>
        </a:xfrm>
      </p:grpSpPr>
      <p:sp>
        <p:nvSpPr>
          <p:cNvPr id="59" name="Google Shape;59;p4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62" name="Google Shape;62;p48"/>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63" name="Google Shape;63;p4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4" name="Shape 64"/>
        <p:cNvGrpSpPr/>
        <p:nvPr/>
      </p:nvGrpSpPr>
      <p:grpSpPr>
        <a:xfrm>
          <a:off x="0" y="0"/>
          <a:ext cx="0" cy="0"/>
          <a:chOff x="0" y="0"/>
          <a:chExt cx="0" cy="0"/>
        </a:xfrm>
      </p:grpSpPr>
      <p:pic>
        <p:nvPicPr>
          <p:cNvPr id="65" name="Google Shape;65;p49"/>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66" name="Google Shape;66;p4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7" name="Google Shape;67;p49"/>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
        <p:nvSpPr>
          <p:cNvPr id="68" name="Google Shape;68;p49"/>
          <p:cNvSpPr txBox="1"/>
          <p:nvPr/>
        </p:nvSpPr>
        <p:spPr>
          <a:xfrm>
            <a:off x="419100" y="6089835"/>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pt-BR" sz="900" u="none" cap="none" strike="noStrik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b="0" i="0" lang="pt-BR" sz="900" u="sng" cap="none" strike="noStrike">
                <a:solidFill>
                  <a:schemeClr val="lt1"/>
                </a:solidFill>
                <a:latin typeface="Arial"/>
                <a:ea typeface="Arial"/>
                <a:cs typeface="Arial"/>
                <a:sym typeface="Arial"/>
              </a:rPr>
              <a:t>aws-course-feedback@amazon.com</a:t>
            </a:r>
            <a:r>
              <a:rPr b="0" i="0" lang="pt-BR" sz="900" u="none" cap="none" strike="noStrike">
                <a:solidFill>
                  <a:schemeClr val="lt1"/>
                </a:solidFill>
                <a:latin typeface="Arial"/>
                <a:ea typeface="Arial"/>
                <a:cs typeface="Arial"/>
                <a:sym typeface="Arial"/>
              </a:rPr>
              <a:t>. Para todas as outras perguntas, entre em contato conosco em: </a:t>
            </a:r>
            <a:r>
              <a:rPr b="0" i="0" lang="pt-BR" sz="900" u="sng" cap="none" strike="noStrike">
                <a:solidFill>
                  <a:schemeClr val="lt1"/>
                </a:solidFill>
                <a:latin typeface="Arial"/>
                <a:ea typeface="Arial"/>
                <a:cs typeface="Arial"/>
                <a:sym typeface="Arial"/>
              </a:rPr>
              <a:t>https://aws.amazon.com/contact-us/aws-training/</a:t>
            </a:r>
            <a:r>
              <a:rPr b="0" i="0" lang="pt-BR" sz="900" u="none" cap="none" strike="noStrike">
                <a:solidFill>
                  <a:schemeClr val="lt1"/>
                </a:solidFill>
                <a:latin typeface="Arial"/>
                <a:ea typeface="Arial"/>
                <a:cs typeface="Arial"/>
                <a:sym typeface="Arial"/>
              </a:rPr>
              <a:t>. Todas as marcas comerciais pertencem a seus proprietários.</a:t>
            </a:r>
            <a:endParaRPr/>
          </a:p>
          <a:p>
            <a:pPr indent="0" lvl="0" marL="0" marR="0" rtl="0" algn="just">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40"/>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40"/>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4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2" name="Google Shape;12;p40"/>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15.png"/><Relationship Id="rId7"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25.png"/><Relationship Id="rId7" Type="http://schemas.openxmlformats.org/officeDocument/2006/relationships/image" Target="../media/image35.png"/><Relationship Id="rId8"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5.png"/><Relationship Id="rId13" Type="http://schemas.openxmlformats.org/officeDocument/2006/relationships/image" Target="../media/image38.png"/><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5.jp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
          <p:cNvSpPr txBox="1"/>
          <p:nvPr>
            <p:ph idx="1" type="body"/>
          </p:nvPr>
        </p:nvSpPr>
        <p:spPr>
          <a:xfrm>
            <a:off x="419100" y="2349255"/>
            <a:ext cx="8059738" cy="488498"/>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700"/>
              <a:buNone/>
            </a:pPr>
            <a:r>
              <a:rPr lang="pt-BR" sz="1700">
                <a:latin typeface="Arial"/>
                <a:ea typeface="Arial"/>
                <a:cs typeface="Arial"/>
                <a:sym typeface="Arial"/>
              </a:rPr>
              <a:t>AWS Academy Cloud Foundations (Fundamentos de nuvem da AWS Academy)</a:t>
            </a:r>
            <a:endParaRPr/>
          </a:p>
        </p:txBody>
      </p:sp>
      <p:sp>
        <p:nvSpPr>
          <p:cNvPr id="209" name="Google Shape;209;p1"/>
          <p:cNvSpPr txBox="1"/>
          <p:nvPr>
            <p:ph type="title"/>
          </p:nvPr>
        </p:nvSpPr>
        <p:spPr>
          <a:xfrm>
            <a:off x="419100" y="3718418"/>
            <a:ext cx="11291455"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pt-BR" sz="5400">
                <a:latin typeface="Arial"/>
                <a:ea typeface="Arial"/>
                <a:cs typeface="Arial"/>
                <a:sym typeface="Arial"/>
              </a:rPr>
              <a:t>Módulo 10: Auto Scaling e monitoramento</a:t>
            </a:r>
            <a:endParaRPr/>
          </a:p>
        </p:txBody>
      </p:sp>
      <p:sp>
        <p:nvSpPr>
          <p:cNvPr id="210" name="Google Shape;210;p1"/>
          <p:cNvSpPr txBox="1"/>
          <p:nvPr/>
        </p:nvSpPr>
        <p:spPr>
          <a:xfrm>
            <a:off x="251791" y="6480313"/>
            <a:ext cx="453841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900" u="none" cap="none" strike="noStrike">
                <a:solidFill>
                  <a:schemeClr val="lt1"/>
                </a:solidFill>
                <a:latin typeface="Arial"/>
                <a:ea typeface="Arial"/>
                <a:cs typeface="Arial"/>
                <a:sym typeface="Arial"/>
              </a:rPr>
              <a:t>© 2019, Amazon Web Services, Inc. ou suas afiliadas. Todos os direitos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Monitoramento do load balancer</a:t>
            </a:r>
            <a:endParaRPr/>
          </a:p>
        </p:txBody>
      </p:sp>
      <p:pic>
        <p:nvPicPr>
          <p:cNvPr id="366" name="Google Shape;366;p10"/>
          <p:cNvPicPr preferRelativeResize="0"/>
          <p:nvPr/>
        </p:nvPicPr>
        <p:blipFill rotWithShape="1">
          <a:blip r:embed="rId3">
            <a:alphaModFix/>
          </a:blip>
          <a:srcRect b="0" l="0" r="0" t="0"/>
          <a:stretch/>
        </p:blipFill>
        <p:spPr>
          <a:xfrm>
            <a:off x="699348" y="1720771"/>
            <a:ext cx="4203700" cy="4025900"/>
          </a:xfrm>
          <a:prstGeom prst="rect">
            <a:avLst/>
          </a:prstGeom>
          <a:noFill/>
          <a:ln>
            <a:noFill/>
          </a:ln>
        </p:spPr>
      </p:pic>
      <p:sp>
        <p:nvSpPr>
          <p:cNvPr id="367" name="Google Shape;367;p10"/>
          <p:cNvSpPr txBox="1"/>
          <p:nvPr>
            <p:ph idx="2" type="body"/>
          </p:nvPr>
        </p:nvSpPr>
        <p:spPr>
          <a:xfrm>
            <a:off x="5936343" y="1524228"/>
            <a:ext cx="5814657" cy="483212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accent5"/>
              </a:buClr>
              <a:buSzPts val="2400"/>
              <a:buChar char="•"/>
            </a:pPr>
            <a:r>
              <a:rPr b="1" lang="pt-BR" sz="2400">
                <a:solidFill>
                  <a:schemeClr val="accent5"/>
                </a:solidFill>
              </a:rPr>
              <a:t>Métricas do Amazon CloudWatch</a:t>
            </a:r>
            <a:r>
              <a:rPr lang="pt-BR" sz="2400"/>
              <a:t> - usadas para verificar se o sistema está funcionando conforme o esperado e cria um alarme para iniciar uma ação se uma métrica sair de um intervalo aceitável.</a:t>
            </a:r>
            <a:endParaRPr/>
          </a:p>
          <a:p>
            <a:pPr indent="-228600" lvl="0" marL="228600" rtl="0" algn="l">
              <a:lnSpc>
                <a:spcPct val="100000"/>
              </a:lnSpc>
              <a:spcBef>
                <a:spcPts val="1000"/>
              </a:spcBef>
              <a:spcAft>
                <a:spcPts val="0"/>
              </a:spcAft>
              <a:buClr>
                <a:schemeClr val="accent5"/>
              </a:buClr>
              <a:buSzPts val="2400"/>
              <a:buChar char="•"/>
            </a:pPr>
            <a:r>
              <a:rPr b="1" lang="pt-BR" sz="2400">
                <a:solidFill>
                  <a:schemeClr val="accent5"/>
                </a:solidFill>
              </a:rPr>
              <a:t>Logs de acesso</a:t>
            </a:r>
            <a:r>
              <a:rPr lang="pt-BR" sz="2400"/>
              <a:t> - capture informações detalhadas sobre solicitações enviadas ao load balancer.</a:t>
            </a:r>
            <a:endParaRPr/>
          </a:p>
          <a:p>
            <a:pPr indent="-228600" lvl="0" marL="228600" rtl="0" algn="l">
              <a:lnSpc>
                <a:spcPct val="100000"/>
              </a:lnSpc>
              <a:spcBef>
                <a:spcPts val="1000"/>
              </a:spcBef>
              <a:spcAft>
                <a:spcPts val="0"/>
              </a:spcAft>
              <a:buClr>
                <a:schemeClr val="accent5"/>
              </a:buClr>
              <a:buSzPts val="2400"/>
              <a:buChar char="•"/>
            </a:pPr>
            <a:r>
              <a:rPr b="1" lang="pt-BR" sz="2400">
                <a:solidFill>
                  <a:schemeClr val="accent5"/>
                </a:solidFill>
              </a:rPr>
              <a:t>Logs do AWS CloudTrail</a:t>
            </a:r>
            <a:r>
              <a:rPr lang="pt-BR" sz="2400"/>
              <a:t> - Capture quem, o que, quando e onde das interações de API nos serviços da AWS. </a:t>
            </a:r>
            <a:endParaRPr/>
          </a:p>
        </p:txBody>
      </p:sp>
      <p:sp>
        <p:nvSpPr>
          <p:cNvPr id="368" name="Google Shape;368;p10"/>
          <p:cNvSpPr txBox="1"/>
          <p:nvPr>
            <p:ph idx="11" type="ftr"/>
          </p:nvPr>
        </p:nvSpPr>
        <p:spPr>
          <a:xfrm>
            <a:off x="419099" y="6356350"/>
            <a:ext cx="494260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69" name="Google Shape;369;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Principais lições da Seção 1</a:t>
            </a:r>
            <a:endParaRPr/>
          </a:p>
        </p:txBody>
      </p:sp>
      <p:pic>
        <p:nvPicPr>
          <p:cNvPr id="375" name="Google Shape;375;p11"/>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376" name="Google Shape;376;p11"/>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pt-BR" sz="2400">
                <a:latin typeface="Arial"/>
                <a:ea typeface="Arial"/>
                <a:cs typeface="Arial"/>
                <a:sym typeface="Arial"/>
              </a:rPr>
              <a:t>O Elastic Load Balancing distribui o tráfego de entrada de aplicativos ou rede entre vários destinos em uma ou mais zonas de disponibilidade. </a:t>
            </a:r>
            <a:endParaRPr/>
          </a:p>
          <a:p>
            <a:pPr indent="-228600" lvl="0" marL="228600" rtl="0" algn="l">
              <a:lnSpc>
                <a:spcPct val="90000"/>
              </a:lnSpc>
              <a:spcBef>
                <a:spcPts val="1000"/>
              </a:spcBef>
              <a:spcAft>
                <a:spcPts val="0"/>
              </a:spcAft>
              <a:buClr>
                <a:schemeClr val="dk1"/>
              </a:buClr>
              <a:buSzPts val="2400"/>
              <a:buChar char="•"/>
            </a:pPr>
            <a:r>
              <a:rPr lang="pt-BR" sz="2400">
                <a:latin typeface="Arial"/>
                <a:ea typeface="Arial"/>
                <a:cs typeface="Arial"/>
                <a:sym typeface="Arial"/>
              </a:rPr>
              <a:t>O Elastic Load Balancing oferece suporte a três tipos de load balancers:</a:t>
            </a:r>
            <a:endParaRPr/>
          </a:p>
          <a:p>
            <a:pPr indent="-228600" lvl="1" marL="685800" rtl="0" algn="l">
              <a:lnSpc>
                <a:spcPct val="90000"/>
              </a:lnSpc>
              <a:spcBef>
                <a:spcPts val="500"/>
              </a:spcBef>
              <a:spcAft>
                <a:spcPts val="0"/>
              </a:spcAft>
              <a:buClr>
                <a:schemeClr val="dk1"/>
              </a:buClr>
              <a:buSzPts val="2000"/>
              <a:buChar char="•"/>
            </a:pPr>
            <a:r>
              <a:rPr lang="pt-BR" sz="2000">
                <a:latin typeface="Arial"/>
                <a:ea typeface="Arial"/>
                <a:cs typeface="Arial"/>
                <a:sym typeface="Arial"/>
              </a:rPr>
              <a:t>Application Load Balancer</a:t>
            </a:r>
            <a:endParaRPr sz="2000">
              <a:latin typeface="Arial"/>
              <a:ea typeface="Arial"/>
              <a:cs typeface="Arial"/>
              <a:sym typeface="Arial"/>
            </a:endParaRPr>
          </a:p>
          <a:p>
            <a:pPr indent="-228600" lvl="1" marL="685800" rtl="0" algn="l">
              <a:lnSpc>
                <a:spcPct val="90000"/>
              </a:lnSpc>
              <a:spcBef>
                <a:spcPts val="500"/>
              </a:spcBef>
              <a:spcAft>
                <a:spcPts val="0"/>
              </a:spcAft>
              <a:buClr>
                <a:schemeClr val="dk1"/>
              </a:buClr>
              <a:buSzPts val="2000"/>
              <a:buChar char="•"/>
            </a:pPr>
            <a:r>
              <a:rPr lang="pt-BR" sz="2000">
                <a:latin typeface="Arial"/>
                <a:ea typeface="Arial"/>
                <a:cs typeface="Arial"/>
                <a:sym typeface="Arial"/>
              </a:rPr>
              <a:t>Network Load Balancer</a:t>
            </a:r>
            <a:endParaRPr sz="2000">
              <a:latin typeface="Arial"/>
              <a:ea typeface="Arial"/>
              <a:cs typeface="Arial"/>
              <a:sym typeface="Arial"/>
            </a:endParaRPr>
          </a:p>
          <a:p>
            <a:pPr indent="-228600" lvl="1" marL="685800" rtl="0" algn="l">
              <a:lnSpc>
                <a:spcPct val="90000"/>
              </a:lnSpc>
              <a:spcBef>
                <a:spcPts val="500"/>
              </a:spcBef>
              <a:spcAft>
                <a:spcPts val="0"/>
              </a:spcAft>
              <a:buClr>
                <a:schemeClr val="dk1"/>
              </a:buClr>
              <a:buSzPts val="2000"/>
              <a:buChar char="•"/>
            </a:pPr>
            <a:r>
              <a:rPr lang="pt-BR" sz="2000">
                <a:latin typeface="Arial"/>
                <a:ea typeface="Arial"/>
                <a:cs typeface="Arial"/>
                <a:sym typeface="Arial"/>
              </a:rPr>
              <a:t>Classic Load Balancer</a:t>
            </a:r>
            <a:endParaRPr sz="2000">
              <a:latin typeface="Arial"/>
              <a:ea typeface="Arial"/>
              <a:cs typeface="Arial"/>
              <a:sym typeface="Arial"/>
            </a:endParaRPr>
          </a:p>
          <a:p>
            <a:pPr indent="-228600" lvl="0" marL="228600" rtl="0" algn="l">
              <a:lnSpc>
                <a:spcPct val="90000"/>
              </a:lnSpc>
              <a:spcBef>
                <a:spcPts val="1000"/>
              </a:spcBef>
              <a:spcAft>
                <a:spcPts val="0"/>
              </a:spcAft>
              <a:buClr>
                <a:schemeClr val="dk1"/>
              </a:buClr>
              <a:buSzPts val="2400"/>
              <a:buChar char="•"/>
            </a:pPr>
            <a:r>
              <a:rPr lang="pt-BR" sz="2400">
                <a:latin typeface="Arial"/>
                <a:ea typeface="Arial"/>
                <a:cs typeface="Arial"/>
                <a:sym typeface="Arial"/>
              </a:rPr>
              <a:t>O ELB oferece verificações de integridade, segurança e monitoramento de instâncias.</a:t>
            </a:r>
            <a:endParaRPr/>
          </a:p>
        </p:txBody>
      </p:sp>
      <p:sp>
        <p:nvSpPr>
          <p:cNvPr id="377" name="Google Shape;377;p1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378" name="Google Shape;378;p11"/>
          <p:cNvSpPr txBox="1"/>
          <p:nvPr>
            <p:ph idx="11" type="ftr"/>
          </p:nvPr>
        </p:nvSpPr>
        <p:spPr>
          <a:xfrm>
            <a:off x="6909955" y="6356350"/>
            <a:ext cx="486294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2"/>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b="1" lang="pt-BR">
                <a:latin typeface="Arial"/>
                <a:ea typeface="Arial"/>
                <a:cs typeface="Arial"/>
                <a:sym typeface="Arial"/>
              </a:rPr>
              <a:t>Módulo 10: Auto Scaling e monitoramento</a:t>
            </a:r>
            <a:endParaRPr/>
          </a:p>
        </p:txBody>
      </p:sp>
      <p:sp>
        <p:nvSpPr>
          <p:cNvPr id="384" name="Google Shape;384;p1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Seção 2: Amazon CloudWatch</a:t>
            </a:r>
            <a:endParaRPr/>
          </a:p>
        </p:txBody>
      </p:sp>
      <p:sp>
        <p:nvSpPr>
          <p:cNvPr id="385" name="Google Shape;385;p12"/>
          <p:cNvSpPr txBox="1"/>
          <p:nvPr>
            <p:ph idx="11" type="ftr"/>
          </p:nvPr>
        </p:nvSpPr>
        <p:spPr>
          <a:xfrm>
            <a:off x="419100" y="6356350"/>
            <a:ext cx="472733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Monitoramento de recursos da AWS</a:t>
            </a:r>
            <a:endParaRPr/>
          </a:p>
        </p:txBody>
      </p:sp>
      <p:sp>
        <p:nvSpPr>
          <p:cNvPr id="391" name="Google Shape;391;p13"/>
          <p:cNvSpPr txBox="1"/>
          <p:nvPr>
            <p:ph idx="1" type="body"/>
          </p:nvPr>
        </p:nvSpPr>
        <p:spPr>
          <a:xfrm>
            <a:off x="419100" y="1528175"/>
            <a:ext cx="10657609"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pt-BR">
                <a:latin typeface="Arial"/>
                <a:ea typeface="Arial"/>
                <a:cs typeface="Arial"/>
                <a:sym typeface="Arial"/>
              </a:rPr>
              <a:t>Para usar a AWS com eficiência, você precisa de informações sobre seus recursos da AWS:</a:t>
            </a:r>
            <a:br>
              <a:rPr lang="pt-BR">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Como você sabe quando deve </a:t>
            </a:r>
            <a:r>
              <a:rPr b="1" lang="pt-BR">
                <a:solidFill>
                  <a:schemeClr val="accent5"/>
                </a:solidFill>
                <a:latin typeface="Arial"/>
                <a:ea typeface="Arial"/>
                <a:cs typeface="Arial"/>
                <a:sym typeface="Arial"/>
              </a:rPr>
              <a:t>executar mais instâncias do Amazon EC2</a:t>
            </a:r>
            <a:r>
              <a:rPr lang="pt-BR">
                <a:latin typeface="Arial"/>
                <a:ea typeface="Arial"/>
                <a:cs typeface="Arial"/>
                <a:sym typeface="Arial"/>
              </a:rPr>
              <a:t>? </a:t>
            </a:r>
            <a:br>
              <a:rPr lang="pt-BR">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A </a:t>
            </a:r>
            <a:r>
              <a:rPr b="1" lang="pt-BR">
                <a:solidFill>
                  <a:schemeClr val="accent5"/>
                </a:solidFill>
                <a:latin typeface="Arial"/>
                <a:ea typeface="Arial"/>
                <a:cs typeface="Arial"/>
                <a:sym typeface="Arial"/>
              </a:rPr>
              <a:t>performance</a:t>
            </a:r>
            <a:r>
              <a:rPr lang="pt-BR">
                <a:latin typeface="Arial"/>
                <a:ea typeface="Arial"/>
                <a:cs typeface="Arial"/>
                <a:sym typeface="Arial"/>
              </a:rPr>
              <a:t> </a:t>
            </a:r>
            <a:r>
              <a:rPr b="1" lang="pt-BR">
                <a:solidFill>
                  <a:schemeClr val="accent5"/>
                </a:solidFill>
                <a:latin typeface="Arial"/>
                <a:ea typeface="Arial"/>
                <a:cs typeface="Arial"/>
                <a:sym typeface="Arial"/>
              </a:rPr>
              <a:t>ou a disponibilidade do seu aplicativo</a:t>
            </a:r>
            <a:r>
              <a:rPr lang="pt-BR">
                <a:solidFill>
                  <a:schemeClr val="accent5"/>
                </a:solidFill>
                <a:latin typeface="Arial"/>
                <a:ea typeface="Arial"/>
                <a:cs typeface="Arial"/>
                <a:sym typeface="Arial"/>
              </a:rPr>
              <a:t> </a:t>
            </a:r>
            <a:r>
              <a:rPr lang="pt-BR">
                <a:latin typeface="Arial"/>
                <a:ea typeface="Arial"/>
                <a:cs typeface="Arial"/>
                <a:sym typeface="Arial"/>
              </a:rPr>
              <a:t>estão sendo afetadas por falta de capacidade suficiente?</a:t>
            </a:r>
            <a:br>
              <a:rPr lang="pt-BR">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Quanto da infraestrutura está realmente </a:t>
            </a:r>
            <a:r>
              <a:rPr b="1" lang="pt-BR">
                <a:solidFill>
                  <a:schemeClr val="accent5"/>
                </a:solidFill>
                <a:latin typeface="Arial"/>
                <a:ea typeface="Arial"/>
                <a:cs typeface="Arial"/>
                <a:sym typeface="Arial"/>
              </a:rPr>
              <a:t>sendo usada</a:t>
            </a:r>
            <a:r>
              <a:rPr lang="pt-BR">
                <a:latin typeface="Arial"/>
                <a:ea typeface="Arial"/>
                <a:cs typeface="Arial"/>
                <a:sym typeface="Arial"/>
              </a:rPr>
              <a:t>?</a:t>
            </a:r>
            <a:endParaRPr/>
          </a:p>
        </p:txBody>
      </p:sp>
      <p:sp>
        <p:nvSpPr>
          <p:cNvPr id="392" name="Google Shape;392;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93" name="Google Shape;393;p13"/>
          <p:cNvSpPr txBox="1"/>
          <p:nvPr>
            <p:ph idx="11" type="ftr"/>
          </p:nvPr>
        </p:nvSpPr>
        <p:spPr>
          <a:xfrm>
            <a:off x="419100" y="6356350"/>
            <a:ext cx="516108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Amazon CloudWatch</a:t>
            </a:r>
            <a:endParaRPr/>
          </a:p>
        </p:txBody>
      </p:sp>
      <p:pic>
        <p:nvPicPr>
          <p:cNvPr id="399" name="Google Shape;399;p14"/>
          <p:cNvPicPr preferRelativeResize="0"/>
          <p:nvPr/>
        </p:nvPicPr>
        <p:blipFill rotWithShape="1">
          <a:blip r:embed="rId3">
            <a:alphaModFix/>
          </a:blip>
          <a:srcRect b="0" l="0" r="0" t="0"/>
          <a:stretch/>
        </p:blipFill>
        <p:spPr>
          <a:xfrm>
            <a:off x="952971" y="1729991"/>
            <a:ext cx="914400" cy="914400"/>
          </a:xfrm>
          <a:prstGeom prst="rect">
            <a:avLst/>
          </a:prstGeom>
          <a:noFill/>
          <a:ln>
            <a:noFill/>
          </a:ln>
        </p:spPr>
      </p:pic>
      <p:sp>
        <p:nvSpPr>
          <p:cNvPr id="400" name="Google Shape;400;p14"/>
          <p:cNvSpPr txBox="1"/>
          <p:nvPr/>
        </p:nvSpPr>
        <p:spPr>
          <a:xfrm>
            <a:off x="413437" y="2766799"/>
            <a:ext cx="211874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pt-BR" sz="2400" u="none" cap="none" strike="noStrike">
                <a:solidFill>
                  <a:schemeClr val="dk1"/>
                </a:solidFill>
                <a:latin typeface="Arial"/>
                <a:ea typeface="Arial"/>
                <a:cs typeface="Arial"/>
                <a:sym typeface="Arial"/>
              </a:rPr>
              <a:t>Amazon CloudWatch</a:t>
            </a:r>
            <a:endParaRPr b="1" i="0" sz="2400" u="none" cap="none" strike="noStrike">
              <a:solidFill>
                <a:schemeClr val="dk1"/>
              </a:solidFill>
              <a:latin typeface="Arial"/>
              <a:ea typeface="Arial"/>
              <a:cs typeface="Arial"/>
              <a:sym typeface="Arial"/>
            </a:endParaRPr>
          </a:p>
        </p:txBody>
      </p:sp>
      <p:pic>
        <p:nvPicPr>
          <p:cNvPr id="401" name="Google Shape;401;p14"/>
          <p:cNvPicPr preferRelativeResize="0"/>
          <p:nvPr/>
        </p:nvPicPr>
        <p:blipFill rotWithShape="1">
          <a:blip r:embed="rId4">
            <a:alphaModFix/>
          </a:blip>
          <a:srcRect b="0" l="0" r="0" t="0"/>
          <a:stretch/>
        </p:blipFill>
        <p:spPr>
          <a:xfrm>
            <a:off x="4162038" y="1287395"/>
            <a:ext cx="2743200" cy="2743200"/>
          </a:xfrm>
          <a:prstGeom prst="rect">
            <a:avLst/>
          </a:prstGeom>
          <a:noFill/>
          <a:ln>
            <a:noFill/>
          </a:ln>
        </p:spPr>
      </p:pic>
      <p:pic>
        <p:nvPicPr>
          <p:cNvPr id="402" name="Google Shape;402;p14"/>
          <p:cNvPicPr preferRelativeResize="0"/>
          <p:nvPr/>
        </p:nvPicPr>
        <p:blipFill rotWithShape="1">
          <a:blip r:embed="rId5">
            <a:alphaModFix/>
          </a:blip>
          <a:srcRect b="0" l="0" r="0" t="0"/>
          <a:stretch/>
        </p:blipFill>
        <p:spPr>
          <a:xfrm>
            <a:off x="4162038" y="3404081"/>
            <a:ext cx="2743200" cy="2743200"/>
          </a:xfrm>
          <a:prstGeom prst="rect">
            <a:avLst/>
          </a:prstGeom>
          <a:noFill/>
          <a:ln>
            <a:noFill/>
          </a:ln>
        </p:spPr>
      </p:pic>
      <p:sp>
        <p:nvSpPr>
          <p:cNvPr id="403" name="Google Shape;403;p14"/>
          <p:cNvSpPr txBox="1"/>
          <p:nvPr>
            <p:ph idx="4294967295" type="body"/>
          </p:nvPr>
        </p:nvSpPr>
        <p:spPr>
          <a:xfrm>
            <a:off x="6770375" y="1729991"/>
            <a:ext cx="5178957" cy="4572000"/>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1600"/>
              <a:buChar char="•"/>
            </a:pPr>
            <a:r>
              <a:rPr lang="pt-BR" sz="1600"/>
              <a:t>Monitora</a:t>
            </a:r>
            <a:r>
              <a:rPr lang="pt-BR" sz="1400"/>
              <a:t> – </a:t>
            </a:r>
            <a:endParaRPr sz="1800"/>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recursos da AWS</a:t>
            </a:r>
            <a:r>
              <a:rPr lang="pt-BR" sz="1400"/>
              <a:t> </a:t>
            </a:r>
            <a:endParaRPr/>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Aplicativos</a:t>
            </a:r>
            <a:r>
              <a:rPr lang="pt-BR" sz="1400"/>
              <a:t> executados na AWS</a:t>
            </a:r>
            <a:endParaRPr/>
          </a:p>
          <a:p>
            <a:pPr indent="-228600" lvl="0" marL="228600" rtl="0" algn="l">
              <a:lnSpc>
                <a:spcPct val="120000"/>
              </a:lnSpc>
              <a:spcBef>
                <a:spcPts val="1000"/>
              </a:spcBef>
              <a:spcAft>
                <a:spcPts val="0"/>
              </a:spcAft>
              <a:buClr>
                <a:schemeClr val="dk1"/>
              </a:buClr>
              <a:buSzPts val="1600"/>
              <a:buChar char="•"/>
            </a:pPr>
            <a:r>
              <a:rPr lang="pt-BR" sz="1600"/>
              <a:t>Coleta e rastreia</a:t>
            </a:r>
            <a:r>
              <a:rPr lang="pt-BR" sz="1400"/>
              <a:t> – </a:t>
            </a:r>
            <a:endParaRPr sz="1600"/>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Métricas padrão</a:t>
            </a:r>
            <a:endParaRPr sz="1400">
              <a:solidFill>
                <a:srgbClr val="000000"/>
              </a:solidFill>
              <a:latin typeface="Arial"/>
              <a:ea typeface="Arial"/>
              <a:cs typeface="Arial"/>
              <a:sym typeface="Arial"/>
            </a:endParaRPr>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Métricas personalizadas</a:t>
            </a:r>
            <a:endParaRPr sz="1400">
              <a:solidFill>
                <a:srgbClr val="000000"/>
              </a:solidFill>
              <a:latin typeface="Arial"/>
              <a:ea typeface="Arial"/>
              <a:cs typeface="Arial"/>
              <a:sym typeface="Arial"/>
            </a:endParaRPr>
          </a:p>
          <a:p>
            <a:pPr indent="-228600" lvl="0" marL="228600" rtl="0" algn="l">
              <a:lnSpc>
                <a:spcPct val="120000"/>
              </a:lnSpc>
              <a:spcBef>
                <a:spcPts val="1000"/>
              </a:spcBef>
              <a:spcAft>
                <a:spcPts val="0"/>
              </a:spcAft>
              <a:buClr>
                <a:schemeClr val="dk1"/>
              </a:buClr>
              <a:buSzPts val="1600"/>
              <a:buChar char="•"/>
            </a:pPr>
            <a:r>
              <a:rPr lang="pt-BR" sz="1600"/>
              <a:t>Alarmes</a:t>
            </a:r>
            <a:r>
              <a:rPr lang="pt-BR" sz="1400"/>
              <a:t> – </a:t>
            </a:r>
            <a:r>
              <a:rPr lang="pt-BR" sz="1600"/>
              <a:t> </a:t>
            </a:r>
            <a:endParaRPr/>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Enviar notificações</a:t>
            </a:r>
            <a:r>
              <a:rPr lang="pt-BR" sz="1400"/>
              <a:t> para um tópico do Amazon SNS</a:t>
            </a:r>
            <a:endParaRPr/>
          </a:p>
          <a:p>
            <a:pPr indent="-228600" lvl="1" marL="685800" rtl="0" algn="l">
              <a:lnSpc>
                <a:spcPct val="120000"/>
              </a:lnSpc>
              <a:spcBef>
                <a:spcPts val="500"/>
              </a:spcBef>
              <a:spcAft>
                <a:spcPts val="0"/>
              </a:spcAft>
              <a:buClr>
                <a:schemeClr val="dk1"/>
              </a:buClr>
              <a:buSzPts val="1400"/>
              <a:buChar char="•"/>
            </a:pPr>
            <a:r>
              <a:rPr lang="pt-BR" sz="1400"/>
              <a:t>Executar ações do Amazon EC2 Auto Scaling ou do Amazon EC2</a:t>
            </a:r>
            <a:endParaRPr/>
          </a:p>
          <a:p>
            <a:pPr indent="-228600" lvl="0" marL="228600" rtl="0" algn="l">
              <a:lnSpc>
                <a:spcPct val="120000"/>
              </a:lnSpc>
              <a:spcBef>
                <a:spcPts val="1000"/>
              </a:spcBef>
              <a:spcAft>
                <a:spcPts val="0"/>
              </a:spcAft>
              <a:buClr>
                <a:schemeClr val="dk1"/>
              </a:buClr>
              <a:buSzPts val="1600"/>
              <a:buChar char="•"/>
            </a:pPr>
            <a:r>
              <a:rPr lang="pt-BR" sz="1600"/>
              <a:t>Eventos</a:t>
            </a:r>
            <a:r>
              <a:rPr lang="pt-BR" sz="1400"/>
              <a:t> – </a:t>
            </a:r>
            <a:endParaRPr sz="1600"/>
          </a:p>
          <a:p>
            <a:pPr indent="-228600" lvl="1" marL="685800" rtl="0" algn="l">
              <a:lnSpc>
                <a:spcPct val="120000"/>
              </a:lnSpc>
              <a:spcBef>
                <a:spcPts val="500"/>
              </a:spcBef>
              <a:spcAft>
                <a:spcPts val="0"/>
              </a:spcAft>
              <a:buClr>
                <a:srgbClr val="000000"/>
              </a:buClr>
              <a:buSzPts val="1400"/>
              <a:buChar char="•"/>
            </a:pPr>
            <a:r>
              <a:rPr lang="pt-BR" sz="1400">
                <a:solidFill>
                  <a:srgbClr val="000000"/>
                </a:solidFill>
              </a:rPr>
              <a:t>Definir regras de acordo com as alterações no ambiente da AWS e rotear esses eventos para um ou mais fluxos ou funções de destino para processamento</a:t>
            </a:r>
            <a:endParaRPr sz="1400">
              <a:solidFill>
                <a:srgbClr val="000000"/>
              </a:solidFill>
              <a:latin typeface="Arial"/>
              <a:ea typeface="Arial"/>
              <a:cs typeface="Arial"/>
              <a:sym typeface="Arial"/>
            </a:endParaRPr>
          </a:p>
        </p:txBody>
      </p:sp>
      <p:sp>
        <p:nvSpPr>
          <p:cNvPr id="404" name="Google Shape;404;p14"/>
          <p:cNvSpPr txBox="1"/>
          <p:nvPr>
            <p:ph idx="11" type="ftr"/>
          </p:nvPr>
        </p:nvSpPr>
        <p:spPr>
          <a:xfrm>
            <a:off x="419100" y="6356350"/>
            <a:ext cx="490317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t>
            </a:r>
            <a:r>
              <a:rPr lang="pt-BR">
                <a:solidFill>
                  <a:srgbClr val="898989"/>
                </a:solidFill>
              </a:rPr>
              <a:t>Amazon Web Services</a:t>
            </a:r>
            <a:r>
              <a:rPr lang="pt-BR"/>
              <a:t>, Inc. ou suas afiliadas. </a:t>
            </a:r>
            <a:r>
              <a:rPr lang="pt-BR">
                <a:solidFill>
                  <a:srgbClr val="898989"/>
                </a:solidFill>
              </a:rPr>
              <a:t>Todos os</a:t>
            </a:r>
            <a:r>
              <a:rPr lang="pt-BR"/>
              <a:t> direitos </a:t>
            </a:r>
            <a:r>
              <a:rPr lang="pt-BR">
                <a:solidFill>
                  <a:srgbClr val="898989"/>
                </a:solidFill>
              </a:rPr>
              <a:t>reservados</a:t>
            </a:r>
            <a:r>
              <a:rPr lang="pt-BR"/>
              <a:t>.</a:t>
            </a:r>
            <a:endParaRPr/>
          </a:p>
        </p:txBody>
      </p:sp>
      <p:sp>
        <p:nvSpPr>
          <p:cNvPr id="405" name="Google Shape;405;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Alarmes do CloudWatch</a:t>
            </a:r>
            <a:endParaRPr/>
          </a:p>
        </p:txBody>
      </p:sp>
      <p:sp>
        <p:nvSpPr>
          <p:cNvPr id="411" name="Google Shape;411;p15"/>
          <p:cNvSpPr txBox="1"/>
          <p:nvPr>
            <p:ph idx="1" type="body"/>
          </p:nvPr>
        </p:nvSpPr>
        <p:spPr>
          <a:xfrm>
            <a:off x="419100" y="1391650"/>
            <a:ext cx="4821480" cy="4964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lang="pt-BR" sz="2600"/>
              <a:t>Criar alarmes com base no - </a:t>
            </a:r>
            <a:endParaRPr/>
          </a:p>
          <a:p>
            <a:pPr indent="-228600" lvl="1" marL="685800" rtl="0" algn="l">
              <a:lnSpc>
                <a:spcPct val="90000"/>
              </a:lnSpc>
              <a:spcBef>
                <a:spcPts val="500"/>
              </a:spcBef>
              <a:spcAft>
                <a:spcPts val="0"/>
              </a:spcAft>
              <a:buClr>
                <a:schemeClr val="dk1"/>
              </a:buClr>
              <a:buSzPts val="2200"/>
              <a:buChar char="•"/>
            </a:pPr>
            <a:r>
              <a:rPr lang="pt-BR" sz="2200"/>
              <a:t>Limite estático</a:t>
            </a:r>
            <a:endParaRPr/>
          </a:p>
          <a:p>
            <a:pPr indent="-228600" lvl="1" marL="685800" rtl="0" algn="l">
              <a:lnSpc>
                <a:spcPct val="90000"/>
              </a:lnSpc>
              <a:spcBef>
                <a:spcPts val="500"/>
              </a:spcBef>
              <a:spcAft>
                <a:spcPts val="0"/>
              </a:spcAft>
              <a:buClr>
                <a:schemeClr val="dk1"/>
              </a:buClr>
              <a:buSzPts val="2200"/>
              <a:buChar char="•"/>
            </a:pPr>
            <a:r>
              <a:rPr lang="pt-BR" sz="2200"/>
              <a:t>Detecção de anomalias</a:t>
            </a:r>
            <a:endParaRPr/>
          </a:p>
          <a:p>
            <a:pPr indent="-228600" lvl="1" marL="685800" rtl="0" algn="l">
              <a:lnSpc>
                <a:spcPct val="90000"/>
              </a:lnSpc>
              <a:spcBef>
                <a:spcPts val="500"/>
              </a:spcBef>
              <a:spcAft>
                <a:spcPts val="0"/>
              </a:spcAft>
              <a:buClr>
                <a:schemeClr val="dk1"/>
              </a:buClr>
              <a:buSzPts val="2200"/>
              <a:buChar char="•"/>
            </a:pPr>
            <a:r>
              <a:rPr lang="pt-BR" sz="2200"/>
              <a:t>Expressão matemática de métricas</a:t>
            </a:r>
            <a:endParaRPr/>
          </a:p>
          <a:p>
            <a:pPr indent="-228600" lvl="0" marL="228600" rtl="0" algn="l">
              <a:lnSpc>
                <a:spcPct val="90000"/>
              </a:lnSpc>
              <a:spcBef>
                <a:spcPts val="1000"/>
              </a:spcBef>
              <a:spcAft>
                <a:spcPts val="0"/>
              </a:spcAft>
              <a:buClr>
                <a:schemeClr val="dk1"/>
              </a:buClr>
              <a:buSzPts val="2600"/>
              <a:buChar char="•"/>
            </a:pPr>
            <a:r>
              <a:rPr lang="pt-BR" sz="2600"/>
              <a:t>Especificar - </a:t>
            </a:r>
            <a:endParaRPr/>
          </a:p>
          <a:p>
            <a:pPr indent="-228600" lvl="1" marL="685800" rtl="0" algn="l">
              <a:lnSpc>
                <a:spcPct val="90000"/>
              </a:lnSpc>
              <a:spcBef>
                <a:spcPts val="500"/>
              </a:spcBef>
              <a:spcAft>
                <a:spcPts val="0"/>
              </a:spcAft>
              <a:buClr>
                <a:schemeClr val="dk1"/>
              </a:buClr>
              <a:buSzPts val="2200"/>
              <a:buChar char="•"/>
            </a:pPr>
            <a:r>
              <a:rPr lang="pt-BR" sz="2200"/>
              <a:t>Namespace</a:t>
            </a:r>
            <a:endParaRPr sz="2200"/>
          </a:p>
          <a:p>
            <a:pPr indent="-228600" lvl="1" marL="685800" rtl="0" algn="l">
              <a:lnSpc>
                <a:spcPct val="90000"/>
              </a:lnSpc>
              <a:spcBef>
                <a:spcPts val="500"/>
              </a:spcBef>
              <a:spcAft>
                <a:spcPts val="0"/>
              </a:spcAft>
              <a:buClr>
                <a:schemeClr val="dk1"/>
              </a:buClr>
              <a:buSzPts val="2200"/>
              <a:buChar char="•"/>
            </a:pPr>
            <a:r>
              <a:rPr lang="pt-BR" sz="2200"/>
              <a:t>Métrica</a:t>
            </a:r>
            <a:endParaRPr/>
          </a:p>
          <a:p>
            <a:pPr indent="-228600" lvl="1" marL="685800" rtl="0" algn="l">
              <a:lnSpc>
                <a:spcPct val="90000"/>
              </a:lnSpc>
              <a:spcBef>
                <a:spcPts val="500"/>
              </a:spcBef>
              <a:spcAft>
                <a:spcPts val="0"/>
              </a:spcAft>
              <a:buClr>
                <a:schemeClr val="dk1"/>
              </a:buClr>
              <a:buSzPts val="2200"/>
              <a:buChar char="•"/>
            </a:pPr>
            <a:r>
              <a:rPr lang="pt-BR" sz="2200"/>
              <a:t>Estatística</a:t>
            </a:r>
            <a:endParaRPr/>
          </a:p>
          <a:p>
            <a:pPr indent="-228600" lvl="1" marL="685800" rtl="0" algn="l">
              <a:lnSpc>
                <a:spcPct val="90000"/>
              </a:lnSpc>
              <a:spcBef>
                <a:spcPts val="500"/>
              </a:spcBef>
              <a:spcAft>
                <a:spcPts val="0"/>
              </a:spcAft>
              <a:buClr>
                <a:schemeClr val="dk1"/>
              </a:buClr>
              <a:buSzPts val="2200"/>
              <a:buChar char="•"/>
            </a:pPr>
            <a:r>
              <a:rPr lang="pt-BR" sz="2200"/>
              <a:t>Período</a:t>
            </a:r>
            <a:endParaRPr/>
          </a:p>
          <a:p>
            <a:pPr indent="-228600" lvl="1" marL="685800" rtl="0" algn="l">
              <a:lnSpc>
                <a:spcPct val="90000"/>
              </a:lnSpc>
              <a:spcBef>
                <a:spcPts val="500"/>
              </a:spcBef>
              <a:spcAft>
                <a:spcPts val="0"/>
              </a:spcAft>
              <a:buClr>
                <a:schemeClr val="dk1"/>
              </a:buClr>
              <a:buSzPts val="2200"/>
              <a:buChar char="•"/>
            </a:pPr>
            <a:r>
              <a:rPr lang="pt-BR" sz="2200"/>
              <a:t>Condições</a:t>
            </a:r>
            <a:endParaRPr/>
          </a:p>
          <a:p>
            <a:pPr indent="-228600" lvl="1" marL="685800" rtl="0" algn="l">
              <a:lnSpc>
                <a:spcPct val="90000"/>
              </a:lnSpc>
              <a:spcBef>
                <a:spcPts val="500"/>
              </a:spcBef>
              <a:spcAft>
                <a:spcPts val="0"/>
              </a:spcAft>
              <a:buClr>
                <a:schemeClr val="dk1"/>
              </a:buClr>
              <a:buSzPts val="2200"/>
              <a:buChar char="•"/>
            </a:pPr>
            <a:r>
              <a:rPr lang="pt-BR" sz="2200"/>
              <a:t>Configuração adicional</a:t>
            </a:r>
            <a:endParaRPr/>
          </a:p>
          <a:p>
            <a:pPr indent="-228600" lvl="1" marL="685800" rtl="0" algn="l">
              <a:lnSpc>
                <a:spcPct val="90000"/>
              </a:lnSpc>
              <a:spcBef>
                <a:spcPts val="500"/>
              </a:spcBef>
              <a:spcAft>
                <a:spcPts val="0"/>
              </a:spcAft>
              <a:buClr>
                <a:schemeClr val="dk1"/>
              </a:buClr>
              <a:buSzPts val="2200"/>
              <a:buChar char="•"/>
            </a:pPr>
            <a:r>
              <a:rPr lang="pt-BR" sz="2200"/>
              <a:t>Ações</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412" name="Google Shape;412;p15"/>
          <p:cNvPicPr preferRelativeResize="0"/>
          <p:nvPr/>
        </p:nvPicPr>
        <p:blipFill rotWithShape="1">
          <a:blip r:embed="rId3">
            <a:alphaModFix/>
          </a:blip>
          <a:srcRect b="0" l="0" r="0" t="0"/>
          <a:stretch/>
        </p:blipFill>
        <p:spPr>
          <a:xfrm>
            <a:off x="5240580" y="1216429"/>
            <a:ext cx="3973690" cy="1550230"/>
          </a:xfrm>
          <a:prstGeom prst="rect">
            <a:avLst/>
          </a:prstGeom>
          <a:noFill/>
          <a:ln>
            <a:noFill/>
          </a:ln>
        </p:spPr>
      </p:pic>
      <p:pic>
        <p:nvPicPr>
          <p:cNvPr id="413" name="Google Shape;413;p15"/>
          <p:cNvPicPr preferRelativeResize="0"/>
          <p:nvPr/>
        </p:nvPicPr>
        <p:blipFill rotWithShape="1">
          <a:blip r:embed="rId4">
            <a:alphaModFix/>
          </a:blip>
          <a:srcRect b="0" l="0" r="0" t="0"/>
          <a:stretch/>
        </p:blipFill>
        <p:spPr>
          <a:xfrm>
            <a:off x="5240580" y="2873449"/>
            <a:ext cx="6799951" cy="3482901"/>
          </a:xfrm>
          <a:prstGeom prst="rect">
            <a:avLst/>
          </a:prstGeom>
          <a:noFill/>
          <a:ln>
            <a:noFill/>
          </a:ln>
        </p:spPr>
      </p:pic>
      <p:sp>
        <p:nvSpPr>
          <p:cNvPr id="414" name="Google Shape;414;p15"/>
          <p:cNvSpPr txBox="1"/>
          <p:nvPr>
            <p:ph idx="11" type="ftr"/>
          </p:nvPr>
        </p:nvSpPr>
        <p:spPr>
          <a:xfrm>
            <a:off x="419100" y="6356350"/>
            <a:ext cx="43053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415" name="Google Shape;415;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Atividade: Amazon CloudWatch</a:t>
            </a:r>
            <a:endParaRPr/>
          </a:p>
        </p:txBody>
      </p:sp>
      <p:grpSp>
        <p:nvGrpSpPr>
          <p:cNvPr descr="If average CPU utilization is greater than 60% for five minutes." id="421" name="Google Shape;421;p16"/>
          <p:cNvGrpSpPr/>
          <p:nvPr/>
        </p:nvGrpSpPr>
        <p:grpSpPr>
          <a:xfrm>
            <a:off x="711102" y="1280460"/>
            <a:ext cx="6735984" cy="887194"/>
            <a:chOff x="711102" y="1394760"/>
            <a:chExt cx="6735984" cy="887194"/>
          </a:xfrm>
        </p:grpSpPr>
        <p:grpSp>
          <p:nvGrpSpPr>
            <p:cNvPr id="422" name="Google Shape;422;p16"/>
            <p:cNvGrpSpPr/>
            <p:nvPr/>
          </p:nvGrpSpPr>
          <p:grpSpPr>
            <a:xfrm>
              <a:off x="711102" y="1394760"/>
              <a:ext cx="1334019" cy="887194"/>
              <a:chOff x="8779542" y="1591989"/>
              <a:chExt cx="1334019" cy="887194"/>
            </a:xfrm>
          </p:grpSpPr>
          <p:pic>
            <p:nvPicPr>
              <p:cNvPr id="423" name="Google Shape;423;p16"/>
              <p:cNvPicPr preferRelativeResize="0"/>
              <p:nvPr/>
            </p:nvPicPr>
            <p:blipFill rotWithShape="1">
              <a:blip r:embed="rId3">
                <a:alphaModFix/>
              </a:blip>
              <a:srcRect b="0" l="0" r="0" t="0"/>
              <a:stretch/>
            </p:blipFill>
            <p:spPr>
              <a:xfrm>
                <a:off x="9172231" y="1591989"/>
                <a:ext cx="548640" cy="548640"/>
              </a:xfrm>
              <a:prstGeom prst="rect">
                <a:avLst/>
              </a:prstGeom>
              <a:noFill/>
              <a:ln>
                <a:noFill/>
              </a:ln>
            </p:spPr>
          </p:pic>
          <p:sp>
            <p:nvSpPr>
              <p:cNvPr id="424" name="Google Shape;424;p16"/>
              <p:cNvSpPr txBox="1"/>
              <p:nvPr/>
            </p:nvSpPr>
            <p:spPr>
              <a:xfrm>
                <a:off x="8779542" y="2140629"/>
                <a:ext cx="13340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EC2</a:t>
                </a:r>
                <a:endParaRPr/>
              </a:p>
            </p:txBody>
          </p:sp>
        </p:grpSp>
        <p:sp>
          <p:nvSpPr>
            <p:cNvPr id="425" name="Google Shape;425;p16"/>
            <p:cNvSpPr/>
            <p:nvPr/>
          </p:nvSpPr>
          <p:spPr>
            <a:xfrm>
              <a:off x="2875086" y="1394760"/>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a utilização média da CPU for &gt; 60% por 5 minutos…</a:t>
              </a:r>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sp>
        <p:nvSpPr>
          <p:cNvPr id="426" name="Google Shape;426;p16"/>
          <p:cNvSpPr/>
          <p:nvPr/>
        </p:nvSpPr>
        <p:spPr>
          <a:xfrm>
            <a:off x="7569506" y="1280460"/>
            <a:ext cx="109728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Correto!</a:t>
            </a:r>
            <a:endParaRPr/>
          </a:p>
        </p:txBody>
      </p:sp>
      <p:grpSp>
        <p:nvGrpSpPr>
          <p:cNvPr descr="If the number of simultaneous connections is greater than 10 for 1 minute." id="427" name="Google Shape;427;p16"/>
          <p:cNvGrpSpPr/>
          <p:nvPr/>
        </p:nvGrpSpPr>
        <p:grpSpPr>
          <a:xfrm>
            <a:off x="701483" y="2277610"/>
            <a:ext cx="6745603" cy="887194"/>
            <a:chOff x="701483" y="2391910"/>
            <a:chExt cx="6745603" cy="887194"/>
          </a:xfrm>
        </p:grpSpPr>
        <p:grpSp>
          <p:nvGrpSpPr>
            <p:cNvPr id="428" name="Google Shape;428;p16"/>
            <p:cNvGrpSpPr/>
            <p:nvPr/>
          </p:nvGrpSpPr>
          <p:grpSpPr>
            <a:xfrm>
              <a:off x="701483" y="2391910"/>
              <a:ext cx="1353256" cy="887194"/>
              <a:chOff x="8865135" y="3197641"/>
              <a:chExt cx="1353256" cy="887194"/>
            </a:xfrm>
          </p:grpSpPr>
          <p:sp>
            <p:nvSpPr>
              <p:cNvPr id="429" name="Google Shape;429;p16"/>
              <p:cNvSpPr txBox="1"/>
              <p:nvPr/>
            </p:nvSpPr>
            <p:spPr>
              <a:xfrm>
                <a:off x="8865135" y="3746281"/>
                <a:ext cx="135325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RDS</a:t>
                </a:r>
                <a:endParaRPr/>
              </a:p>
            </p:txBody>
          </p:sp>
          <p:pic>
            <p:nvPicPr>
              <p:cNvPr id="430" name="Google Shape;430;p16"/>
              <p:cNvPicPr preferRelativeResize="0"/>
              <p:nvPr/>
            </p:nvPicPr>
            <p:blipFill rotWithShape="1">
              <a:blip r:embed="rId4">
                <a:alphaModFix/>
              </a:blip>
              <a:srcRect b="0" l="0" r="0" t="0"/>
              <a:stretch/>
            </p:blipFill>
            <p:spPr>
              <a:xfrm>
                <a:off x="9231376" y="3197641"/>
                <a:ext cx="548640" cy="548640"/>
              </a:xfrm>
              <a:prstGeom prst="rect">
                <a:avLst/>
              </a:prstGeom>
              <a:noFill/>
              <a:ln>
                <a:noFill/>
              </a:ln>
            </p:spPr>
          </p:pic>
        </p:grpSp>
        <p:sp>
          <p:nvSpPr>
            <p:cNvPr id="431" name="Google Shape;431;p16"/>
            <p:cNvSpPr/>
            <p:nvPr/>
          </p:nvSpPr>
          <p:spPr>
            <a:xfrm>
              <a:off x="2875086" y="2391910"/>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o número de conexões simultâneas for &gt; 10 por 1 minuto...</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sp>
        <p:nvSpPr>
          <p:cNvPr id="432" name="Google Shape;432;p16"/>
          <p:cNvSpPr/>
          <p:nvPr/>
        </p:nvSpPr>
        <p:spPr>
          <a:xfrm>
            <a:off x="7569506" y="2277610"/>
            <a:ext cx="109728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Correto!</a:t>
            </a:r>
            <a:endParaRPr/>
          </a:p>
        </p:txBody>
      </p:sp>
      <p:grpSp>
        <p:nvGrpSpPr>
          <p:cNvPr descr="If the maximum bucket size bytes is around 3 for 1 day." id="433" name="Google Shape;433;p16"/>
          <p:cNvGrpSpPr/>
          <p:nvPr/>
        </p:nvGrpSpPr>
        <p:grpSpPr>
          <a:xfrm>
            <a:off x="707094" y="3274760"/>
            <a:ext cx="6739992" cy="871762"/>
            <a:chOff x="707094" y="3389060"/>
            <a:chExt cx="6739992" cy="871762"/>
          </a:xfrm>
        </p:grpSpPr>
        <p:sp>
          <p:nvSpPr>
            <p:cNvPr id="434" name="Google Shape;434;p16"/>
            <p:cNvSpPr/>
            <p:nvPr/>
          </p:nvSpPr>
          <p:spPr>
            <a:xfrm>
              <a:off x="2875086" y="3389060"/>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o tamanho máximo do bucket em bytes for de 3 por 1 dia...</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nvGrpSpPr>
            <p:cNvPr id="435" name="Google Shape;435;p16"/>
            <p:cNvGrpSpPr/>
            <p:nvPr/>
          </p:nvGrpSpPr>
          <p:grpSpPr>
            <a:xfrm>
              <a:off x="707094" y="3389060"/>
              <a:ext cx="1213794" cy="871762"/>
              <a:chOff x="488629" y="3675790"/>
              <a:chExt cx="1213794" cy="871762"/>
            </a:xfrm>
          </p:grpSpPr>
          <p:pic>
            <p:nvPicPr>
              <p:cNvPr id="436" name="Google Shape;436;p16"/>
              <p:cNvPicPr preferRelativeResize="0"/>
              <p:nvPr/>
            </p:nvPicPr>
            <p:blipFill rotWithShape="1">
              <a:blip r:embed="rId5">
                <a:alphaModFix/>
              </a:blip>
              <a:srcRect b="0" l="0" r="0" t="0"/>
              <a:stretch/>
            </p:blipFill>
            <p:spPr>
              <a:xfrm>
                <a:off x="885326" y="3675790"/>
                <a:ext cx="548640" cy="548640"/>
              </a:xfrm>
              <a:prstGeom prst="rect">
                <a:avLst/>
              </a:prstGeom>
              <a:noFill/>
              <a:ln>
                <a:noFill/>
              </a:ln>
            </p:spPr>
          </p:pic>
          <p:sp>
            <p:nvSpPr>
              <p:cNvPr id="437" name="Google Shape;437;p16"/>
              <p:cNvSpPr txBox="1"/>
              <p:nvPr/>
            </p:nvSpPr>
            <p:spPr>
              <a:xfrm>
                <a:off x="488629" y="4208998"/>
                <a:ext cx="121379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Amazon S3</a:t>
                </a:r>
                <a:endParaRPr/>
              </a:p>
            </p:txBody>
          </p:sp>
        </p:grpSp>
      </p:grpSp>
      <p:sp>
        <p:nvSpPr>
          <p:cNvPr id="438" name="Google Shape;438;p16"/>
          <p:cNvSpPr/>
          <p:nvPr/>
        </p:nvSpPr>
        <p:spPr>
          <a:xfrm>
            <a:off x="7569506" y="3274760"/>
            <a:ext cx="4572000" cy="90254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Incorreto. </a:t>
            </a:r>
            <a:r>
              <a:rPr b="0" i="1" lang="pt-BR" sz="1600" u="none" cap="none" strike="noStrike">
                <a:solidFill>
                  <a:schemeClr val="dk1"/>
                </a:solidFill>
                <a:latin typeface="Arial"/>
                <a:ea typeface="Arial"/>
                <a:cs typeface="Arial"/>
                <a:sym typeface="Arial"/>
              </a:rPr>
              <a:t>Around</a:t>
            </a:r>
            <a:r>
              <a:rPr b="0" i="0" lang="pt-BR" sz="1600" u="none" cap="none" strike="noStrike">
                <a:solidFill>
                  <a:schemeClr val="dk1"/>
                </a:solidFill>
                <a:latin typeface="Arial"/>
                <a:ea typeface="Arial"/>
                <a:cs typeface="Arial"/>
                <a:sym typeface="Arial"/>
              </a:rPr>
              <a:t> não é uma opção de limite. Você deve especificar um limite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de &gt;, &gt;=, &lt;= ou &lt;.</a:t>
            </a:r>
            <a:endParaRPr/>
          </a:p>
        </p:txBody>
      </p:sp>
      <p:grpSp>
        <p:nvGrpSpPr>
          <p:cNvPr descr="If the number of healthy hosts is less than 5 for 10 minutes." id="439" name="Google Shape;439;p16"/>
          <p:cNvGrpSpPr/>
          <p:nvPr/>
        </p:nvGrpSpPr>
        <p:grpSpPr>
          <a:xfrm>
            <a:off x="291916" y="4256478"/>
            <a:ext cx="7155170" cy="887194"/>
            <a:chOff x="291916" y="4370778"/>
            <a:chExt cx="7155170" cy="887194"/>
          </a:xfrm>
        </p:grpSpPr>
        <p:grpSp>
          <p:nvGrpSpPr>
            <p:cNvPr id="440" name="Google Shape;440;p16"/>
            <p:cNvGrpSpPr/>
            <p:nvPr/>
          </p:nvGrpSpPr>
          <p:grpSpPr>
            <a:xfrm>
              <a:off x="291916" y="4370778"/>
              <a:ext cx="2172390" cy="887194"/>
              <a:chOff x="8419501" y="4772130"/>
              <a:chExt cx="2172390" cy="887194"/>
            </a:xfrm>
          </p:grpSpPr>
          <p:sp>
            <p:nvSpPr>
              <p:cNvPr id="441" name="Google Shape;441;p16"/>
              <p:cNvSpPr txBox="1"/>
              <p:nvPr/>
            </p:nvSpPr>
            <p:spPr>
              <a:xfrm>
                <a:off x="8419501" y="5320770"/>
                <a:ext cx="217239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Elastic Load Balancing</a:t>
                </a:r>
                <a:endParaRPr/>
              </a:p>
            </p:txBody>
          </p:sp>
          <p:pic>
            <p:nvPicPr>
              <p:cNvPr id="442" name="Google Shape;442;p16"/>
              <p:cNvPicPr preferRelativeResize="0"/>
              <p:nvPr/>
            </p:nvPicPr>
            <p:blipFill rotWithShape="1">
              <a:blip r:embed="rId6">
                <a:alphaModFix/>
              </a:blip>
              <a:srcRect b="0" l="0" r="0" t="0"/>
              <a:stretch/>
            </p:blipFill>
            <p:spPr>
              <a:xfrm>
                <a:off x="9264920" y="4772130"/>
                <a:ext cx="548640" cy="548640"/>
              </a:xfrm>
              <a:prstGeom prst="rect">
                <a:avLst/>
              </a:prstGeom>
              <a:noFill/>
              <a:ln>
                <a:noFill/>
              </a:ln>
            </p:spPr>
          </p:pic>
        </p:grpSp>
        <p:sp>
          <p:nvSpPr>
            <p:cNvPr id="443" name="Google Shape;443;p16"/>
            <p:cNvSpPr/>
            <p:nvPr/>
          </p:nvSpPr>
          <p:spPr>
            <a:xfrm>
              <a:off x="2875086" y="4370778"/>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o número de hosts íntegros for &lt; 5 por 10 minutos...</a:t>
              </a:r>
              <a:endParaRPr b="1" i="0" sz="1600" u="none" cap="none" strike="noStrike">
                <a:solidFill>
                  <a:schemeClr val="dk1"/>
                </a:solidFill>
                <a:latin typeface="Arial"/>
                <a:ea typeface="Arial"/>
                <a:cs typeface="Arial"/>
                <a:sym typeface="Arial"/>
              </a:endParaRPr>
            </a:p>
          </p:txBody>
        </p:sp>
      </p:grpSp>
      <p:sp>
        <p:nvSpPr>
          <p:cNvPr id="444" name="Google Shape;444;p16"/>
          <p:cNvSpPr/>
          <p:nvPr/>
        </p:nvSpPr>
        <p:spPr>
          <a:xfrm>
            <a:off x="7569506" y="4256478"/>
            <a:ext cx="109728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Correto!</a:t>
            </a:r>
            <a:endParaRPr/>
          </a:p>
        </p:txBody>
      </p:sp>
      <p:grpSp>
        <p:nvGrpSpPr>
          <p:cNvPr descr="If the volume of read operations is greater than 1,000 for 10 seconds." id="445" name="Google Shape;445;p16"/>
          <p:cNvGrpSpPr/>
          <p:nvPr/>
        </p:nvGrpSpPr>
        <p:grpSpPr>
          <a:xfrm>
            <a:off x="489086" y="5253628"/>
            <a:ext cx="6958000" cy="1186805"/>
            <a:chOff x="489086" y="5367928"/>
            <a:chExt cx="6958000" cy="1186805"/>
          </a:xfrm>
        </p:grpSpPr>
        <p:grpSp>
          <p:nvGrpSpPr>
            <p:cNvPr id="446" name="Google Shape;446;p16"/>
            <p:cNvGrpSpPr/>
            <p:nvPr/>
          </p:nvGrpSpPr>
          <p:grpSpPr>
            <a:xfrm>
              <a:off x="489086" y="5367928"/>
              <a:ext cx="1778051" cy="1186805"/>
              <a:chOff x="-226429" y="5712698"/>
              <a:chExt cx="1778051" cy="1186805"/>
            </a:xfrm>
          </p:grpSpPr>
          <p:pic>
            <p:nvPicPr>
              <p:cNvPr id="447" name="Google Shape;447;p16"/>
              <p:cNvPicPr preferRelativeResize="0"/>
              <p:nvPr/>
            </p:nvPicPr>
            <p:blipFill rotWithShape="1">
              <a:blip r:embed="rId7">
                <a:alphaModFix/>
              </a:blip>
              <a:srcRect b="0" l="0" r="0" t="0"/>
              <a:stretch/>
            </p:blipFill>
            <p:spPr>
              <a:xfrm>
                <a:off x="388276" y="5712698"/>
                <a:ext cx="548640" cy="548640"/>
              </a:xfrm>
              <a:prstGeom prst="rect">
                <a:avLst/>
              </a:prstGeom>
              <a:noFill/>
              <a:ln>
                <a:noFill/>
              </a:ln>
            </p:spPr>
          </p:pic>
          <p:sp>
            <p:nvSpPr>
              <p:cNvPr id="448" name="Google Shape;448;p16"/>
              <p:cNvSpPr txBox="1"/>
              <p:nvPr/>
            </p:nvSpPr>
            <p:spPr>
              <a:xfrm>
                <a:off x="-226429" y="6253172"/>
                <a:ext cx="177805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Elastic Block Store</a:t>
                </a:r>
                <a:endParaRPr b="0" i="0" sz="1600" u="none" cap="none" strike="noStrike">
                  <a:solidFill>
                    <a:schemeClr val="dk1"/>
                  </a:solidFill>
                  <a:latin typeface="Arial"/>
                  <a:ea typeface="Arial"/>
                  <a:cs typeface="Arial"/>
                  <a:sym typeface="Arial"/>
                </a:endParaRPr>
              </a:p>
            </p:txBody>
          </p:sp>
        </p:grpSp>
        <p:sp>
          <p:nvSpPr>
            <p:cNvPr id="449" name="Google Shape;449;p16"/>
            <p:cNvSpPr/>
            <p:nvPr/>
          </p:nvSpPr>
          <p:spPr>
            <a:xfrm>
              <a:off x="2875086" y="5367928"/>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o volume de operações de leitura for &gt; 1.000 por 10 segundos...</a:t>
              </a:r>
              <a:endParaRPr b="1" i="0" sz="1600" u="none" cap="none" strike="noStrike">
                <a:solidFill>
                  <a:schemeClr val="dk1"/>
                </a:solidFill>
                <a:latin typeface="Arial"/>
                <a:ea typeface="Arial"/>
                <a:cs typeface="Arial"/>
                <a:sym typeface="Arial"/>
              </a:endParaRPr>
            </a:p>
          </p:txBody>
        </p:sp>
      </p:grpSp>
      <p:sp>
        <p:nvSpPr>
          <p:cNvPr id="450" name="Google Shape;450;p16"/>
          <p:cNvSpPr/>
          <p:nvPr/>
        </p:nvSpPr>
        <p:spPr>
          <a:xfrm>
            <a:off x="7569506" y="5238196"/>
            <a:ext cx="4572000"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Incorreto. Você deve especificar uma estatística (por exemplo, </a:t>
            </a:r>
            <a:r>
              <a:rPr b="0" i="1" lang="pt-BR" sz="1600" u="none" cap="none" strike="noStrike">
                <a:solidFill>
                  <a:schemeClr val="dk1"/>
                </a:solidFill>
                <a:latin typeface="Arial"/>
                <a:ea typeface="Arial"/>
                <a:cs typeface="Arial"/>
                <a:sym typeface="Arial"/>
              </a:rPr>
              <a:t>volume médio</a:t>
            </a:r>
            <a:r>
              <a:rPr b="0" i="0" lang="pt-BR" sz="1600" u="none" cap="none" strike="noStrike">
                <a:solidFill>
                  <a:schemeClr val="dk1"/>
                </a:solidFill>
                <a:latin typeface="Arial"/>
                <a:ea typeface="Arial"/>
                <a:cs typeface="Arial"/>
                <a:sym typeface="Arial"/>
              </a:rPr>
              <a:t>).</a:t>
            </a:r>
            <a:endParaRPr/>
          </a:p>
        </p:txBody>
      </p:sp>
      <p:sp>
        <p:nvSpPr>
          <p:cNvPr id="451" name="Google Shape;451;p16"/>
          <p:cNvSpPr txBox="1"/>
          <p:nvPr>
            <p:ph idx="11" type="ftr"/>
          </p:nvPr>
        </p:nvSpPr>
        <p:spPr>
          <a:xfrm>
            <a:off x="419100" y="6356350"/>
            <a:ext cx="509074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452" name="Google Shape;452;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Principais lições da Seção 2</a:t>
            </a:r>
            <a:endParaRPr/>
          </a:p>
        </p:txBody>
      </p:sp>
      <p:pic>
        <p:nvPicPr>
          <p:cNvPr id="458" name="Google Shape;458;p17"/>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459" name="Google Shape;459;p17"/>
          <p:cNvSpPr txBox="1"/>
          <p:nvPr>
            <p:ph idx="1" type="body"/>
          </p:nvPr>
        </p:nvSpPr>
        <p:spPr>
          <a:xfrm>
            <a:off x="5714474" y="982427"/>
            <a:ext cx="6058426" cy="536938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pt-BR" sz="2400">
                <a:latin typeface="Arial"/>
                <a:ea typeface="Arial"/>
                <a:cs typeface="Arial"/>
                <a:sym typeface="Arial"/>
              </a:rPr>
              <a:t>O Amazon CloudWatch ajuda você a monitorar em tempo real seus recursos da AWS e os aplicativos que você executa na AWS.</a:t>
            </a:r>
            <a:endParaRPr/>
          </a:p>
          <a:p>
            <a:pPr indent="-228600" lvl="0" marL="228600" rtl="0" algn="l">
              <a:lnSpc>
                <a:spcPct val="100000"/>
              </a:lnSpc>
              <a:spcBef>
                <a:spcPts val="1000"/>
              </a:spcBef>
              <a:spcAft>
                <a:spcPts val="0"/>
              </a:spcAft>
              <a:buClr>
                <a:schemeClr val="dk1"/>
              </a:buClr>
              <a:buSzPts val="2400"/>
              <a:buChar char="•"/>
            </a:pPr>
            <a:r>
              <a:rPr lang="pt-BR" sz="2400">
                <a:latin typeface="Arial"/>
                <a:ea typeface="Arial"/>
                <a:cs typeface="Arial"/>
                <a:sym typeface="Arial"/>
              </a:rPr>
              <a:t>O CloudWatch permite que você: </a:t>
            </a:r>
            <a:endParaRPr/>
          </a:p>
          <a:p>
            <a:pPr indent="-228600" lvl="1" marL="685800" rtl="0" algn="l">
              <a:lnSpc>
                <a:spcPct val="100000"/>
              </a:lnSpc>
              <a:spcBef>
                <a:spcPts val="500"/>
              </a:spcBef>
              <a:spcAft>
                <a:spcPts val="0"/>
              </a:spcAft>
              <a:buClr>
                <a:schemeClr val="dk1"/>
              </a:buClr>
              <a:buSzPts val="2000"/>
              <a:buChar char="•"/>
            </a:pPr>
            <a:r>
              <a:rPr lang="pt-BR" sz="2000">
                <a:latin typeface="Arial"/>
                <a:ea typeface="Arial"/>
                <a:cs typeface="Arial"/>
                <a:sym typeface="Arial"/>
              </a:rPr>
              <a:t>Colete e rastreie métricas padrão e personalizadas.</a:t>
            </a:r>
            <a:endParaRPr/>
          </a:p>
          <a:p>
            <a:pPr indent="-228600" lvl="1" marL="685800" rtl="0" algn="l">
              <a:lnSpc>
                <a:spcPct val="100000"/>
              </a:lnSpc>
              <a:spcBef>
                <a:spcPts val="500"/>
              </a:spcBef>
              <a:spcAft>
                <a:spcPts val="0"/>
              </a:spcAft>
              <a:buClr>
                <a:schemeClr val="dk1"/>
              </a:buClr>
              <a:buSzPts val="2000"/>
              <a:buChar char="•"/>
            </a:pPr>
            <a:r>
              <a:rPr lang="pt-BR" sz="2000">
                <a:latin typeface="Arial"/>
                <a:ea typeface="Arial"/>
                <a:cs typeface="Arial"/>
                <a:sym typeface="Arial"/>
              </a:rPr>
              <a:t>Defina alarmes para enviar notificações automaticamente para tópicos do SNS ou executar ações do Amazon EC2 Auto Scaling ou do Amazon EC2.</a:t>
            </a:r>
            <a:endParaRPr/>
          </a:p>
          <a:p>
            <a:pPr indent="-228600" lvl="1" marL="685800" rtl="0" algn="l">
              <a:lnSpc>
                <a:spcPct val="100000"/>
              </a:lnSpc>
              <a:spcBef>
                <a:spcPts val="500"/>
              </a:spcBef>
              <a:spcAft>
                <a:spcPts val="0"/>
              </a:spcAft>
              <a:buClr>
                <a:schemeClr val="dk1"/>
              </a:buClr>
              <a:buSzPts val="2000"/>
              <a:buChar char="•"/>
            </a:pPr>
            <a:r>
              <a:rPr lang="pt-BR" sz="2000">
                <a:latin typeface="Arial"/>
                <a:ea typeface="Arial"/>
                <a:cs typeface="Arial"/>
                <a:sym typeface="Arial"/>
              </a:rPr>
              <a:t>Defina regras que correspondam a alterações em seu ambiente da AWS e roteie esses eventos para destinos de processamento.</a:t>
            </a:r>
            <a:endParaRPr/>
          </a:p>
        </p:txBody>
      </p:sp>
      <p:sp>
        <p:nvSpPr>
          <p:cNvPr id="460" name="Google Shape;460;p1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461" name="Google Shape;461;p17"/>
          <p:cNvSpPr txBox="1"/>
          <p:nvPr>
            <p:ph idx="11" type="ftr"/>
          </p:nvPr>
        </p:nvSpPr>
        <p:spPr>
          <a:xfrm>
            <a:off x="7086600" y="6356350"/>
            <a:ext cx="46863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8"/>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b="1" lang="pt-BR">
                <a:latin typeface="Arial"/>
                <a:ea typeface="Arial"/>
                <a:cs typeface="Arial"/>
                <a:sym typeface="Arial"/>
              </a:rPr>
              <a:t>Módulo 10: Auto Scaling e monitoramento</a:t>
            </a:r>
            <a:endParaRPr/>
          </a:p>
        </p:txBody>
      </p:sp>
      <p:sp>
        <p:nvSpPr>
          <p:cNvPr id="467" name="Google Shape;467;p1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Seção 3: Amazon EC2 Auto Scaling</a:t>
            </a:r>
            <a:endParaRPr/>
          </a:p>
        </p:txBody>
      </p:sp>
      <p:sp>
        <p:nvSpPr>
          <p:cNvPr id="468" name="Google Shape;468;p18"/>
          <p:cNvSpPr txBox="1"/>
          <p:nvPr>
            <p:ph idx="11" type="ftr"/>
          </p:nvPr>
        </p:nvSpPr>
        <p:spPr>
          <a:xfrm>
            <a:off x="419100" y="6356350"/>
            <a:ext cx="485628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Por que a escalabilidade é importante?</a:t>
            </a:r>
            <a:endParaRPr/>
          </a:p>
        </p:txBody>
      </p:sp>
      <p:grpSp>
        <p:nvGrpSpPr>
          <p:cNvPr descr="used capacity falls below provisioned capacity." id="474" name="Google Shape;474;p19"/>
          <p:cNvGrpSpPr/>
          <p:nvPr/>
        </p:nvGrpSpPr>
        <p:grpSpPr>
          <a:xfrm>
            <a:off x="1125811" y="2094064"/>
            <a:ext cx="4300032" cy="2529347"/>
            <a:chOff x="1125811" y="2094064"/>
            <a:chExt cx="4300032" cy="2529347"/>
          </a:xfrm>
        </p:grpSpPr>
        <p:grpSp>
          <p:nvGrpSpPr>
            <p:cNvPr id="475" name="Google Shape;475;p19"/>
            <p:cNvGrpSpPr/>
            <p:nvPr/>
          </p:nvGrpSpPr>
          <p:grpSpPr>
            <a:xfrm>
              <a:off x="1125811" y="2094064"/>
              <a:ext cx="3795606" cy="2167008"/>
              <a:chOff x="7346959" y="2040069"/>
              <a:chExt cx="3795606" cy="2167008"/>
            </a:xfrm>
          </p:grpSpPr>
          <p:sp>
            <p:nvSpPr>
              <p:cNvPr id="476" name="Google Shape;476;p19"/>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 name="Google Shape;477;p19"/>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 name="Google Shape;478;p19"/>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9" name="Google Shape;479;p19"/>
              <p:cNvSpPr/>
              <p:nvPr/>
            </p:nvSpPr>
            <p:spPr>
              <a:xfrm>
                <a:off x="8945575" y="2040069"/>
                <a:ext cx="616559" cy="213129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0" name="Google Shape;480;p19"/>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1" name="Google Shape;481;p19"/>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2" name="Google Shape;482;p19"/>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83" name="Google Shape;483;p19"/>
            <p:cNvSpPr/>
            <p:nvPr/>
          </p:nvSpPr>
          <p:spPr>
            <a:xfrm>
              <a:off x="1158392" y="2107537"/>
              <a:ext cx="4239776" cy="2128041"/>
            </a:xfrm>
            <a:prstGeom prst="rect">
              <a:avLst/>
            </a:prstGeom>
            <a:solidFill>
              <a:srgbClr val="BAC8DA"/>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484" name="Google Shape;484;p19"/>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485" name="Google Shape;485;p19"/>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486" name="Google Shape;486;p19"/>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Dom   Seg     Ter     Qua     Qui     Sex     Sáb</a:t>
              </a:r>
              <a:endParaRPr/>
            </a:p>
          </p:txBody>
        </p:sp>
        <p:sp>
          <p:nvSpPr>
            <p:cNvPr id="487" name="Google Shape;487;p19"/>
            <p:cNvSpPr/>
            <p:nvPr/>
          </p:nvSpPr>
          <p:spPr>
            <a:xfrm>
              <a:off x="1211249" y="3958886"/>
              <a:ext cx="465181" cy="270458"/>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8" name="Google Shape;488;p19"/>
            <p:cNvSpPr/>
            <p:nvPr/>
          </p:nvSpPr>
          <p:spPr>
            <a:xfrm>
              <a:off x="1743683" y="3211812"/>
              <a:ext cx="465181" cy="1018572"/>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9" name="Google Shape;489;p19"/>
            <p:cNvSpPr/>
            <p:nvPr/>
          </p:nvSpPr>
          <p:spPr>
            <a:xfrm>
              <a:off x="2276117" y="3009003"/>
              <a:ext cx="465181" cy="12224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0" name="Google Shape;490;p19"/>
            <p:cNvSpPr/>
            <p:nvPr/>
          </p:nvSpPr>
          <p:spPr>
            <a:xfrm>
              <a:off x="2808551" y="2107537"/>
              <a:ext cx="465181" cy="2124925"/>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1" name="Google Shape;491;p19"/>
            <p:cNvSpPr/>
            <p:nvPr/>
          </p:nvSpPr>
          <p:spPr>
            <a:xfrm>
              <a:off x="3340985" y="2848237"/>
              <a:ext cx="465181" cy="1385264"/>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2" name="Google Shape;492;p19"/>
            <p:cNvSpPr/>
            <p:nvPr/>
          </p:nvSpPr>
          <p:spPr>
            <a:xfrm>
              <a:off x="3873419" y="3368619"/>
              <a:ext cx="465181" cy="8659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3" name="Google Shape;493;p19"/>
            <p:cNvSpPr/>
            <p:nvPr/>
          </p:nvSpPr>
          <p:spPr>
            <a:xfrm>
              <a:off x="4405853" y="3763385"/>
              <a:ext cx="465181" cy="472193"/>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94" name="Google Shape;494;p19"/>
            <p:cNvGrpSpPr/>
            <p:nvPr/>
          </p:nvGrpSpPr>
          <p:grpSpPr>
            <a:xfrm>
              <a:off x="3569524" y="2114058"/>
              <a:ext cx="1856318" cy="724131"/>
              <a:chOff x="9516688" y="2000450"/>
              <a:chExt cx="1856318" cy="724131"/>
            </a:xfrm>
          </p:grpSpPr>
          <p:sp>
            <p:nvSpPr>
              <p:cNvPr id="495" name="Google Shape;495;p19"/>
              <p:cNvSpPr txBox="1"/>
              <p:nvPr/>
            </p:nvSpPr>
            <p:spPr>
              <a:xfrm>
                <a:off x="9895074" y="2000450"/>
                <a:ext cx="1477932"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Capacidade não utilizada</a:t>
                </a:r>
                <a:endParaRPr b="0" i="0" sz="1800" u="none" cap="none" strike="noStrike">
                  <a:solidFill>
                    <a:srgbClr val="000000"/>
                  </a:solidFill>
                  <a:latin typeface="Arial"/>
                  <a:ea typeface="Arial"/>
                  <a:cs typeface="Arial"/>
                  <a:sym typeface="Arial"/>
                </a:endParaRPr>
              </a:p>
            </p:txBody>
          </p:sp>
          <p:sp>
            <p:nvSpPr>
              <p:cNvPr id="496" name="Google Shape;496;p19"/>
              <p:cNvSpPr/>
              <p:nvPr/>
            </p:nvSpPr>
            <p:spPr>
              <a:xfrm>
                <a:off x="9516688" y="2011192"/>
                <a:ext cx="414390" cy="713389"/>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descr="used capacity exceeds provisioned capacity." id="497" name="Google Shape;497;p19"/>
          <p:cNvGrpSpPr/>
          <p:nvPr/>
        </p:nvGrpSpPr>
        <p:grpSpPr>
          <a:xfrm>
            <a:off x="6768559" y="2054449"/>
            <a:ext cx="3889775" cy="2568966"/>
            <a:chOff x="1125811" y="2054445"/>
            <a:chExt cx="3889775" cy="2568966"/>
          </a:xfrm>
        </p:grpSpPr>
        <p:grpSp>
          <p:nvGrpSpPr>
            <p:cNvPr id="498" name="Google Shape;498;p19"/>
            <p:cNvGrpSpPr/>
            <p:nvPr/>
          </p:nvGrpSpPr>
          <p:grpSpPr>
            <a:xfrm>
              <a:off x="1125811" y="2750212"/>
              <a:ext cx="3795606" cy="1510860"/>
              <a:chOff x="7346959" y="2696217"/>
              <a:chExt cx="3795606" cy="1510860"/>
            </a:xfrm>
          </p:grpSpPr>
          <p:sp>
            <p:nvSpPr>
              <p:cNvPr id="499" name="Google Shape;499;p19"/>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0" name="Google Shape;500;p19"/>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1" name="Google Shape;501;p19"/>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2" name="Google Shape;502;p19"/>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3" name="Google Shape;503;p19"/>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4" name="Google Shape;504;p19"/>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05" name="Google Shape;505;p19"/>
            <p:cNvSpPr/>
            <p:nvPr/>
          </p:nvSpPr>
          <p:spPr>
            <a:xfrm>
              <a:off x="1143995" y="2748114"/>
              <a:ext cx="3842795" cy="1475187"/>
            </a:xfrm>
            <a:prstGeom prst="rect">
              <a:avLst/>
            </a:prstGeom>
            <a:solidFill>
              <a:srgbClr val="BAC8DA"/>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506" name="Google Shape;506;p19"/>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507" name="Google Shape;507;p19"/>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508" name="Google Shape;508;p19"/>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Dom   Seg     Ter     Qua     Qui     Sex     Sáb</a:t>
              </a:r>
              <a:endParaRPr/>
            </a:p>
          </p:txBody>
        </p:sp>
        <p:sp>
          <p:nvSpPr>
            <p:cNvPr id="509" name="Google Shape;509;p19"/>
            <p:cNvSpPr/>
            <p:nvPr/>
          </p:nvSpPr>
          <p:spPr>
            <a:xfrm>
              <a:off x="1211249" y="3958886"/>
              <a:ext cx="465181" cy="270458"/>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0" name="Google Shape;510;p19"/>
            <p:cNvSpPr/>
            <p:nvPr/>
          </p:nvSpPr>
          <p:spPr>
            <a:xfrm>
              <a:off x="1743683" y="3211812"/>
              <a:ext cx="465181" cy="1018572"/>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1" name="Google Shape;511;p19"/>
            <p:cNvSpPr/>
            <p:nvPr/>
          </p:nvSpPr>
          <p:spPr>
            <a:xfrm>
              <a:off x="2276117" y="3009003"/>
              <a:ext cx="465181" cy="12224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2" name="Google Shape;512;p19"/>
            <p:cNvSpPr/>
            <p:nvPr/>
          </p:nvSpPr>
          <p:spPr>
            <a:xfrm>
              <a:off x="2808551" y="2107537"/>
              <a:ext cx="465181" cy="2124925"/>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3" name="Google Shape;513;p19"/>
            <p:cNvSpPr/>
            <p:nvPr/>
          </p:nvSpPr>
          <p:spPr>
            <a:xfrm>
              <a:off x="3340985" y="2848237"/>
              <a:ext cx="465181" cy="1385264"/>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4" name="Google Shape;514;p19"/>
            <p:cNvSpPr/>
            <p:nvPr/>
          </p:nvSpPr>
          <p:spPr>
            <a:xfrm>
              <a:off x="3873419" y="3368619"/>
              <a:ext cx="465181" cy="8659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5" name="Google Shape;515;p19"/>
            <p:cNvSpPr/>
            <p:nvPr/>
          </p:nvSpPr>
          <p:spPr>
            <a:xfrm>
              <a:off x="4405853" y="3763385"/>
              <a:ext cx="465181" cy="472193"/>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16" name="Google Shape;516;p19"/>
            <p:cNvGrpSpPr/>
            <p:nvPr/>
          </p:nvGrpSpPr>
          <p:grpSpPr>
            <a:xfrm>
              <a:off x="3340986" y="2054445"/>
              <a:ext cx="1674600" cy="668173"/>
              <a:chOff x="9562134" y="2000450"/>
              <a:chExt cx="1674600" cy="668173"/>
            </a:xfrm>
          </p:grpSpPr>
          <p:sp>
            <p:nvSpPr>
              <p:cNvPr id="517" name="Google Shape;517;p19"/>
              <p:cNvSpPr txBox="1"/>
              <p:nvPr/>
            </p:nvSpPr>
            <p:spPr>
              <a:xfrm>
                <a:off x="9895074" y="2000450"/>
                <a:ext cx="134166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Capacidade excessiva</a:t>
                </a:r>
                <a:endParaRPr b="0" i="0" sz="1800" u="none" cap="none" strike="noStrike">
                  <a:solidFill>
                    <a:srgbClr val="000000"/>
                  </a:solidFill>
                  <a:latin typeface="Arial"/>
                  <a:ea typeface="Arial"/>
                  <a:cs typeface="Arial"/>
                  <a:sym typeface="Arial"/>
                </a:endParaRPr>
              </a:p>
            </p:txBody>
          </p:sp>
          <p:sp>
            <p:nvSpPr>
              <p:cNvPr id="518" name="Google Shape;518;p19"/>
              <p:cNvSpPr/>
              <p:nvPr/>
            </p:nvSpPr>
            <p:spPr>
              <a:xfrm>
                <a:off x="9562134" y="2053542"/>
                <a:ext cx="368944" cy="615081"/>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19" name="Google Shape;519;p19"/>
          <p:cNvGrpSpPr/>
          <p:nvPr/>
        </p:nvGrpSpPr>
        <p:grpSpPr>
          <a:xfrm>
            <a:off x="3659670" y="5191378"/>
            <a:ext cx="4838997" cy="646331"/>
            <a:chOff x="1281501" y="5040778"/>
            <a:chExt cx="4838997" cy="646331"/>
          </a:xfrm>
        </p:grpSpPr>
        <p:sp>
          <p:nvSpPr>
            <p:cNvPr id="520" name="Google Shape;520;p19"/>
            <p:cNvSpPr txBox="1"/>
            <p:nvPr/>
          </p:nvSpPr>
          <p:spPr>
            <a:xfrm>
              <a:off x="1492197" y="5040778"/>
              <a:ext cx="196772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Capacidade usada (demanda)</a:t>
              </a:r>
              <a:endParaRPr b="0" i="0" sz="1800" u="none" cap="none" strike="noStrike">
                <a:solidFill>
                  <a:srgbClr val="000000"/>
                </a:solidFill>
                <a:latin typeface="Arial"/>
                <a:ea typeface="Arial"/>
                <a:cs typeface="Arial"/>
                <a:sym typeface="Arial"/>
              </a:endParaRPr>
            </a:p>
          </p:txBody>
        </p:sp>
        <p:sp>
          <p:nvSpPr>
            <p:cNvPr id="521" name="Google Shape;521;p19"/>
            <p:cNvSpPr/>
            <p:nvPr/>
          </p:nvSpPr>
          <p:spPr>
            <a:xfrm>
              <a:off x="1281501" y="5090215"/>
              <a:ext cx="239492" cy="270458"/>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2" name="Google Shape;522;p19"/>
            <p:cNvSpPr txBox="1"/>
            <p:nvPr/>
          </p:nvSpPr>
          <p:spPr>
            <a:xfrm>
              <a:off x="3818265" y="5040778"/>
              <a:ext cx="23022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 Capacidade provisionada</a:t>
              </a:r>
              <a:endParaRPr b="0" i="0" sz="1800" u="none" cap="none" strike="noStrike">
                <a:solidFill>
                  <a:srgbClr val="000000"/>
                </a:solidFill>
                <a:latin typeface="Arial"/>
                <a:ea typeface="Arial"/>
                <a:cs typeface="Arial"/>
                <a:sym typeface="Arial"/>
              </a:endParaRPr>
            </a:p>
          </p:txBody>
        </p:sp>
        <p:sp>
          <p:nvSpPr>
            <p:cNvPr id="523" name="Google Shape;523;p19"/>
            <p:cNvSpPr/>
            <p:nvPr/>
          </p:nvSpPr>
          <p:spPr>
            <a:xfrm>
              <a:off x="3607568" y="5090215"/>
              <a:ext cx="239492" cy="270458"/>
            </a:xfrm>
            <a:prstGeom prst="rect">
              <a:avLst/>
            </a:prstGeom>
            <a:solidFill>
              <a:srgbClr val="BDCADA"/>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24" name="Google Shape;524;p19"/>
          <p:cNvSpPr txBox="1"/>
          <p:nvPr>
            <p:ph idx="11" type="ftr"/>
          </p:nvPr>
        </p:nvSpPr>
        <p:spPr>
          <a:xfrm>
            <a:off x="419100" y="6356350"/>
            <a:ext cx="4451934"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pt-BR" sz="900" u="none" cap="none" strike="noStrike">
                <a:solidFill>
                  <a:srgbClr val="888888"/>
                </a:solidFill>
                <a:latin typeface="Arial"/>
                <a:ea typeface="Arial"/>
                <a:cs typeface="Arial"/>
                <a:sym typeface="Arial"/>
              </a:rPr>
              <a:t>© 2019 </a:t>
            </a:r>
            <a:r>
              <a:rPr b="0" i="0" lang="pt-BR" sz="900" u="none" cap="none" strike="noStrike">
                <a:solidFill>
                  <a:srgbClr val="898989"/>
                </a:solidFill>
                <a:latin typeface="Arial"/>
                <a:ea typeface="Arial"/>
                <a:cs typeface="Arial"/>
                <a:sym typeface="Arial"/>
              </a:rPr>
              <a:t>Amazon Web Services</a:t>
            </a:r>
            <a:r>
              <a:rPr b="0" i="0" lang="pt-BR" sz="900" u="none" cap="none" strike="noStrike">
                <a:solidFill>
                  <a:srgbClr val="888888"/>
                </a:solidFill>
                <a:latin typeface="Arial"/>
                <a:ea typeface="Arial"/>
                <a:cs typeface="Arial"/>
                <a:sym typeface="Arial"/>
              </a:rPr>
              <a:t>, Inc. ou suas afiliadas. </a:t>
            </a:r>
            <a:r>
              <a:rPr b="0" i="0" lang="pt-BR" sz="900" u="none" cap="none" strike="noStrike">
                <a:solidFill>
                  <a:srgbClr val="898989"/>
                </a:solidFill>
                <a:latin typeface="Arial"/>
                <a:ea typeface="Arial"/>
                <a:cs typeface="Arial"/>
                <a:sym typeface="Arial"/>
              </a:rPr>
              <a:t>Todos os</a:t>
            </a:r>
            <a:r>
              <a:rPr b="0" i="0" lang="pt-BR" sz="900" u="none" cap="none" strike="noStrike">
                <a:solidFill>
                  <a:srgbClr val="888888"/>
                </a:solidFill>
                <a:latin typeface="Arial"/>
                <a:ea typeface="Arial"/>
                <a:cs typeface="Arial"/>
                <a:sym typeface="Arial"/>
              </a:rPr>
              <a:t> direitos </a:t>
            </a:r>
            <a:r>
              <a:rPr b="0" i="0" lang="pt-BR" sz="900" u="none" cap="none" strike="noStrike">
                <a:solidFill>
                  <a:srgbClr val="898989"/>
                </a:solidFill>
                <a:latin typeface="Arial"/>
                <a:ea typeface="Arial"/>
                <a:cs typeface="Arial"/>
                <a:sym typeface="Arial"/>
              </a:rPr>
              <a:t>reservados</a:t>
            </a:r>
            <a:r>
              <a:rPr b="0" i="0" lang="pt-BR" sz="900" u="none" cap="none" strike="noStrike">
                <a:solidFill>
                  <a:srgbClr val="888888"/>
                </a:solidFill>
                <a:latin typeface="Arial"/>
                <a:ea typeface="Arial"/>
                <a:cs typeface="Arial"/>
                <a:sym typeface="Arial"/>
              </a:rPr>
              <a:t>.</a:t>
            </a:r>
            <a:endParaRPr/>
          </a:p>
        </p:txBody>
      </p:sp>
      <p:sp>
        <p:nvSpPr>
          <p:cNvPr id="525" name="Google Shape;525;p1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pt-BR"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Visão geral do módulo</a:t>
            </a:r>
            <a:endParaRPr/>
          </a:p>
        </p:txBody>
      </p:sp>
      <p:sp>
        <p:nvSpPr>
          <p:cNvPr id="216" name="Google Shape;216;p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pt-BR"/>
              <a:t>Tópicos</a:t>
            </a:r>
            <a:endParaRPr/>
          </a:p>
          <a:p>
            <a:pPr indent="-239713" lvl="0" marL="239713" rtl="0" algn="l">
              <a:lnSpc>
                <a:spcPct val="90000"/>
              </a:lnSpc>
              <a:spcBef>
                <a:spcPts val="1800"/>
              </a:spcBef>
              <a:spcAft>
                <a:spcPts val="0"/>
              </a:spcAft>
              <a:buClr>
                <a:schemeClr val="dk1"/>
              </a:buClr>
              <a:buSzPts val="2400"/>
              <a:buChar char="•"/>
            </a:pPr>
            <a:r>
              <a:rPr lang="pt-BR" sz="2400"/>
              <a:t>Elastic Load Balancing</a:t>
            </a:r>
            <a:endParaRPr/>
          </a:p>
          <a:p>
            <a:pPr indent="-239713" lvl="0" marL="239713" rtl="0" algn="l">
              <a:lnSpc>
                <a:spcPct val="90000"/>
              </a:lnSpc>
              <a:spcBef>
                <a:spcPts val="1800"/>
              </a:spcBef>
              <a:spcAft>
                <a:spcPts val="0"/>
              </a:spcAft>
              <a:buClr>
                <a:schemeClr val="dk1"/>
              </a:buClr>
              <a:buSzPts val="2400"/>
              <a:buChar char="•"/>
            </a:pPr>
            <a:r>
              <a:rPr lang="pt-BR" sz="2400"/>
              <a:t>Amazon CloudWatch</a:t>
            </a:r>
            <a:endParaRPr/>
          </a:p>
          <a:p>
            <a:pPr indent="-239713" lvl="0" marL="239713" rtl="0" algn="l">
              <a:lnSpc>
                <a:spcPct val="90000"/>
              </a:lnSpc>
              <a:spcBef>
                <a:spcPts val="1800"/>
              </a:spcBef>
              <a:spcAft>
                <a:spcPts val="0"/>
              </a:spcAft>
              <a:buClr>
                <a:schemeClr val="dk1"/>
              </a:buClr>
              <a:buSzPts val="2400"/>
              <a:buChar char="•"/>
            </a:pPr>
            <a:r>
              <a:rPr lang="pt-BR" sz="2400"/>
              <a:t>Amazon EC2 Auto Scaling</a:t>
            </a:r>
            <a:endParaRPr/>
          </a:p>
        </p:txBody>
      </p:sp>
      <p:sp>
        <p:nvSpPr>
          <p:cNvPr id="217" name="Google Shape;217;p2"/>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pt-BR"/>
              <a:t>Atividades</a:t>
            </a:r>
            <a:endParaRPr b="1" sz="3200"/>
          </a:p>
          <a:p>
            <a:pPr indent="-228600" lvl="0" marL="228600" rtl="0" algn="l">
              <a:lnSpc>
                <a:spcPct val="90000"/>
              </a:lnSpc>
              <a:spcBef>
                <a:spcPts val="1000"/>
              </a:spcBef>
              <a:spcAft>
                <a:spcPts val="0"/>
              </a:spcAft>
              <a:buClr>
                <a:schemeClr val="dk1"/>
              </a:buClr>
              <a:buSzPts val="2400"/>
              <a:buChar char="•"/>
            </a:pPr>
            <a:r>
              <a:rPr lang="pt-BR" sz="2400"/>
              <a:t>Atividade do Elastic Load Balancing</a:t>
            </a:r>
            <a:endParaRPr/>
          </a:p>
          <a:p>
            <a:pPr indent="-228600" lvl="0" marL="228600" rtl="0" algn="l">
              <a:lnSpc>
                <a:spcPct val="90000"/>
              </a:lnSpc>
              <a:spcBef>
                <a:spcPts val="1000"/>
              </a:spcBef>
              <a:spcAft>
                <a:spcPts val="0"/>
              </a:spcAft>
              <a:buClr>
                <a:schemeClr val="dk1"/>
              </a:buClr>
              <a:buSzPts val="2400"/>
              <a:buChar char="•"/>
            </a:pPr>
            <a:r>
              <a:rPr lang="pt-BR" sz="2400"/>
              <a:t>Atividade do Amazon CloudWatch</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pt-BR"/>
              <a:t>Laboratório</a:t>
            </a:r>
            <a:endParaRPr/>
          </a:p>
          <a:p>
            <a:pPr indent="-228600" lvl="0" marL="228600" rtl="0" algn="l">
              <a:lnSpc>
                <a:spcPct val="90000"/>
              </a:lnSpc>
              <a:spcBef>
                <a:spcPts val="1000"/>
              </a:spcBef>
              <a:spcAft>
                <a:spcPts val="0"/>
              </a:spcAft>
              <a:buClr>
                <a:schemeClr val="dk1"/>
              </a:buClr>
              <a:buSzPts val="2400"/>
              <a:buChar char="•"/>
            </a:pPr>
            <a:r>
              <a:rPr lang="pt-BR" sz="2400"/>
              <a:t>Escale e faça o balanceamento de carga da arquitetura</a:t>
            </a:r>
            <a:endParaRPr sz="2400"/>
          </a:p>
          <a:p>
            <a:pPr indent="-50800" lvl="0" marL="228600" rtl="0" algn="l">
              <a:lnSpc>
                <a:spcPct val="90000"/>
              </a:lnSpc>
              <a:spcBef>
                <a:spcPts val="1000"/>
              </a:spcBef>
              <a:spcAft>
                <a:spcPts val="0"/>
              </a:spcAft>
              <a:buClr>
                <a:schemeClr val="dk1"/>
              </a:buClr>
              <a:buSzPts val="2800"/>
              <a:buNone/>
            </a:pPr>
            <a:r>
              <a:t/>
            </a:r>
            <a:endParaRPr/>
          </a:p>
        </p:txBody>
      </p:sp>
      <p:grpSp>
        <p:nvGrpSpPr>
          <p:cNvPr id="218" name="Google Shape;218;p2"/>
          <p:cNvGrpSpPr/>
          <p:nvPr/>
        </p:nvGrpSpPr>
        <p:grpSpPr>
          <a:xfrm>
            <a:off x="6246312" y="5640693"/>
            <a:ext cx="3504612" cy="532323"/>
            <a:chOff x="4188879" y="4810544"/>
            <a:chExt cx="3504612" cy="532323"/>
          </a:xfrm>
        </p:grpSpPr>
        <p:sp>
          <p:nvSpPr>
            <p:cNvPr id="219" name="Google Shape;219;p2"/>
            <p:cNvSpPr txBox="1"/>
            <p:nvPr/>
          </p:nvSpPr>
          <p:spPr>
            <a:xfrm>
              <a:off x="4721202" y="4892040"/>
              <a:ext cx="29722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000" u="none" cap="none" strike="noStrike">
                  <a:solidFill>
                    <a:schemeClr val="dk1"/>
                  </a:solidFill>
                  <a:latin typeface="Arial"/>
                  <a:ea typeface="Arial"/>
                  <a:cs typeface="Arial"/>
                  <a:sym typeface="Arial"/>
                </a:rPr>
                <a:t>Teste de conhecimento</a:t>
              </a:r>
              <a:endParaRPr/>
            </a:p>
          </p:txBody>
        </p:sp>
        <p:pic>
          <p:nvPicPr>
            <p:cNvPr id="220" name="Google Shape;220;p2"/>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21" name="Google Shape;221;p2"/>
          <p:cNvSpPr txBox="1"/>
          <p:nvPr>
            <p:ph idx="11" type="ftr"/>
          </p:nvPr>
        </p:nvSpPr>
        <p:spPr>
          <a:xfrm>
            <a:off x="419100" y="6356350"/>
            <a:ext cx="439908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22" name="Google Shape;222;p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Amazon EC2 Auto Scaling</a:t>
            </a:r>
            <a:endParaRPr/>
          </a:p>
        </p:txBody>
      </p:sp>
      <p:grpSp>
        <p:nvGrpSpPr>
          <p:cNvPr descr="provisioned capacity matches used capacity." id="531" name="Google Shape;531;p20"/>
          <p:cNvGrpSpPr/>
          <p:nvPr/>
        </p:nvGrpSpPr>
        <p:grpSpPr>
          <a:xfrm>
            <a:off x="1125811" y="1993864"/>
            <a:ext cx="5120501" cy="3693245"/>
            <a:chOff x="1125811" y="1993864"/>
            <a:chExt cx="5120501" cy="3693245"/>
          </a:xfrm>
        </p:grpSpPr>
        <p:grpSp>
          <p:nvGrpSpPr>
            <p:cNvPr id="532" name="Google Shape;532;p20"/>
            <p:cNvGrpSpPr/>
            <p:nvPr/>
          </p:nvGrpSpPr>
          <p:grpSpPr>
            <a:xfrm>
              <a:off x="1125811" y="1993864"/>
              <a:ext cx="3795606" cy="2267208"/>
              <a:chOff x="7346959" y="1939869"/>
              <a:chExt cx="3795606" cy="2267208"/>
            </a:xfrm>
          </p:grpSpPr>
          <p:sp>
            <p:nvSpPr>
              <p:cNvPr id="533" name="Google Shape;533;p20"/>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4" name="Google Shape;534;p20"/>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5" name="Google Shape;535;p20"/>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6" name="Google Shape;536;p20"/>
              <p:cNvSpPr/>
              <p:nvPr/>
            </p:nvSpPr>
            <p:spPr>
              <a:xfrm>
                <a:off x="8945575" y="1939869"/>
                <a:ext cx="616559" cy="2231496"/>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20"/>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8" name="Google Shape;538;p20"/>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9" name="Google Shape;539;p20"/>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cxnSp>
          <p:nvCxnSpPr>
            <p:cNvPr id="540" name="Google Shape;540;p20"/>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541" name="Google Shape;541;p20"/>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542" name="Google Shape;542;p20"/>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Dom   Seg     Ter     Qua     Qui     Sex     Sáb</a:t>
              </a:r>
              <a:endParaRPr b="0" i="0" sz="2000" u="none" cap="none" strike="noStrike">
                <a:solidFill>
                  <a:srgbClr val="000000"/>
                </a:solidFill>
                <a:latin typeface="Arial"/>
                <a:ea typeface="Arial"/>
                <a:cs typeface="Arial"/>
                <a:sym typeface="Arial"/>
              </a:endParaRPr>
            </a:p>
          </p:txBody>
        </p:sp>
        <p:sp>
          <p:nvSpPr>
            <p:cNvPr id="543" name="Google Shape;543;p20"/>
            <p:cNvSpPr/>
            <p:nvPr/>
          </p:nvSpPr>
          <p:spPr>
            <a:xfrm>
              <a:off x="1211249" y="3958886"/>
              <a:ext cx="465181" cy="270458"/>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20"/>
            <p:cNvSpPr/>
            <p:nvPr/>
          </p:nvSpPr>
          <p:spPr>
            <a:xfrm>
              <a:off x="1743683" y="3211812"/>
              <a:ext cx="465181" cy="1018572"/>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 name="Google Shape;545;p20"/>
            <p:cNvSpPr/>
            <p:nvPr/>
          </p:nvSpPr>
          <p:spPr>
            <a:xfrm>
              <a:off x="2276117" y="3009003"/>
              <a:ext cx="465181" cy="12224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6" name="Google Shape;546;p20"/>
            <p:cNvSpPr/>
            <p:nvPr/>
          </p:nvSpPr>
          <p:spPr>
            <a:xfrm>
              <a:off x="2808551" y="2107537"/>
              <a:ext cx="465181" cy="2124925"/>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7" name="Google Shape;547;p20"/>
            <p:cNvSpPr/>
            <p:nvPr/>
          </p:nvSpPr>
          <p:spPr>
            <a:xfrm>
              <a:off x="3340985" y="2848237"/>
              <a:ext cx="465181" cy="1385264"/>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20"/>
            <p:cNvSpPr/>
            <p:nvPr/>
          </p:nvSpPr>
          <p:spPr>
            <a:xfrm>
              <a:off x="3873419" y="3368619"/>
              <a:ext cx="465181" cy="86592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9" name="Google Shape;549;p20"/>
            <p:cNvSpPr/>
            <p:nvPr/>
          </p:nvSpPr>
          <p:spPr>
            <a:xfrm>
              <a:off x="4405853" y="3763385"/>
              <a:ext cx="465181" cy="472193"/>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 name="Google Shape;550;p20"/>
            <p:cNvSpPr txBox="1"/>
            <p:nvPr/>
          </p:nvSpPr>
          <p:spPr>
            <a:xfrm>
              <a:off x="1492197" y="5040778"/>
              <a:ext cx="196797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Capacidade usada (demanda)</a:t>
              </a:r>
              <a:endParaRPr b="0" i="0" sz="1800" u="none" cap="none" strike="noStrike">
                <a:solidFill>
                  <a:srgbClr val="000000"/>
                </a:solidFill>
                <a:latin typeface="Arial"/>
                <a:ea typeface="Arial"/>
                <a:cs typeface="Arial"/>
                <a:sym typeface="Arial"/>
              </a:endParaRPr>
            </a:p>
          </p:txBody>
        </p:sp>
        <p:sp>
          <p:nvSpPr>
            <p:cNvPr id="551" name="Google Shape;551;p20"/>
            <p:cNvSpPr/>
            <p:nvPr/>
          </p:nvSpPr>
          <p:spPr>
            <a:xfrm>
              <a:off x="1281501" y="5090215"/>
              <a:ext cx="239492" cy="270458"/>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2" name="Google Shape;552;p20"/>
            <p:cNvSpPr txBox="1"/>
            <p:nvPr/>
          </p:nvSpPr>
          <p:spPr>
            <a:xfrm>
              <a:off x="3818265" y="5040778"/>
              <a:ext cx="24280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Capacidade provisionada</a:t>
              </a:r>
              <a:endParaRPr b="0" i="0" sz="1800" u="none" cap="none" strike="noStrike">
                <a:solidFill>
                  <a:srgbClr val="000000"/>
                </a:solidFill>
                <a:latin typeface="Arial"/>
                <a:ea typeface="Arial"/>
                <a:cs typeface="Arial"/>
                <a:sym typeface="Arial"/>
              </a:endParaRPr>
            </a:p>
          </p:txBody>
        </p:sp>
        <p:sp>
          <p:nvSpPr>
            <p:cNvPr id="553" name="Google Shape;553;p20"/>
            <p:cNvSpPr/>
            <p:nvPr/>
          </p:nvSpPr>
          <p:spPr>
            <a:xfrm>
              <a:off x="3607568" y="5090215"/>
              <a:ext cx="239492" cy="270458"/>
            </a:xfrm>
            <a:prstGeom prst="rect">
              <a:avLst/>
            </a:prstGeom>
            <a:solidFill>
              <a:srgbClr val="BDCADA"/>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54" name="Google Shape;554;p20"/>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pt-BR" sz="2400"/>
              <a:t>Ajuda a manter a disponibilidade do aplicativo</a:t>
            </a:r>
            <a:endParaRPr/>
          </a:p>
          <a:p>
            <a:pPr indent="-228600" lvl="0" marL="228600" rtl="0" algn="l">
              <a:lnSpc>
                <a:spcPct val="90000"/>
              </a:lnSpc>
              <a:spcBef>
                <a:spcPts val="1000"/>
              </a:spcBef>
              <a:spcAft>
                <a:spcPts val="0"/>
              </a:spcAft>
              <a:buClr>
                <a:schemeClr val="dk1"/>
              </a:buClr>
              <a:buSzPts val="2400"/>
              <a:buChar char="•"/>
            </a:pPr>
            <a:r>
              <a:rPr lang="pt-BR" sz="2400"/>
              <a:t>Permite adicionar ou remover automaticamente instâncias do EC2 de acordo com as condições que você define</a:t>
            </a:r>
            <a:endParaRPr/>
          </a:p>
          <a:p>
            <a:pPr indent="-228600" lvl="0" marL="228600" rtl="0" algn="l">
              <a:lnSpc>
                <a:spcPct val="90000"/>
              </a:lnSpc>
              <a:spcBef>
                <a:spcPts val="1000"/>
              </a:spcBef>
              <a:spcAft>
                <a:spcPts val="0"/>
              </a:spcAft>
              <a:buClr>
                <a:schemeClr val="dk1"/>
              </a:buClr>
              <a:buSzPts val="2400"/>
              <a:buChar char="•"/>
            </a:pPr>
            <a:r>
              <a:rPr lang="pt-BR" sz="2400"/>
              <a:t>Detecta instâncias do EC2 danificadas e aplicativos não íntegros e substitui as instâncias sem sua intervenção</a:t>
            </a:r>
            <a:endParaRPr/>
          </a:p>
          <a:p>
            <a:pPr indent="-228600" lvl="0" marL="228600" rtl="0" algn="l">
              <a:lnSpc>
                <a:spcPct val="90000"/>
              </a:lnSpc>
              <a:spcBef>
                <a:spcPts val="1000"/>
              </a:spcBef>
              <a:spcAft>
                <a:spcPts val="0"/>
              </a:spcAft>
              <a:buClr>
                <a:schemeClr val="dk1"/>
              </a:buClr>
              <a:buSzPts val="2400"/>
              <a:buChar char="•"/>
            </a:pPr>
            <a:r>
              <a:rPr lang="pt-BR" sz="2400"/>
              <a:t>Fornece várias opções de escalabilidade - manual, programada, dinâmica ou sob demanda e preditiva</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555" name="Google Shape;555;p20"/>
          <p:cNvSpPr txBox="1"/>
          <p:nvPr>
            <p:ph idx="11" type="ftr"/>
          </p:nvPr>
        </p:nvSpPr>
        <p:spPr>
          <a:xfrm>
            <a:off x="419100" y="6356350"/>
            <a:ext cx="456769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pt-BR" sz="900" u="none" cap="none" strike="noStrike">
                <a:solidFill>
                  <a:srgbClr val="888888"/>
                </a:solidFill>
                <a:latin typeface="Arial"/>
                <a:ea typeface="Arial"/>
                <a:cs typeface="Arial"/>
                <a:sym typeface="Arial"/>
              </a:rPr>
              <a:t>© 2019 </a:t>
            </a:r>
            <a:r>
              <a:rPr b="0" i="0" lang="pt-BR" sz="900" u="none" cap="none" strike="noStrike">
                <a:solidFill>
                  <a:srgbClr val="898989"/>
                </a:solidFill>
                <a:latin typeface="Arial"/>
                <a:ea typeface="Arial"/>
                <a:cs typeface="Arial"/>
                <a:sym typeface="Arial"/>
              </a:rPr>
              <a:t>Amazon Web Services</a:t>
            </a:r>
            <a:r>
              <a:rPr b="0" i="0" lang="pt-BR" sz="900" u="none" cap="none" strike="noStrike">
                <a:solidFill>
                  <a:srgbClr val="888888"/>
                </a:solidFill>
                <a:latin typeface="Arial"/>
                <a:ea typeface="Arial"/>
                <a:cs typeface="Arial"/>
                <a:sym typeface="Arial"/>
              </a:rPr>
              <a:t>, Inc. ou suas afiliadas. </a:t>
            </a:r>
            <a:r>
              <a:rPr b="0" i="0" lang="pt-BR" sz="900" u="none" cap="none" strike="noStrike">
                <a:solidFill>
                  <a:srgbClr val="898989"/>
                </a:solidFill>
                <a:latin typeface="Arial"/>
                <a:ea typeface="Arial"/>
                <a:cs typeface="Arial"/>
                <a:sym typeface="Arial"/>
              </a:rPr>
              <a:t>Todos os</a:t>
            </a:r>
            <a:r>
              <a:rPr b="0" i="0" lang="pt-BR" sz="900" u="none" cap="none" strike="noStrike">
                <a:solidFill>
                  <a:srgbClr val="888888"/>
                </a:solidFill>
                <a:latin typeface="Arial"/>
                <a:ea typeface="Arial"/>
                <a:cs typeface="Arial"/>
                <a:sym typeface="Arial"/>
              </a:rPr>
              <a:t> direitos </a:t>
            </a:r>
            <a:r>
              <a:rPr b="0" i="0" lang="pt-BR" sz="900" u="none" cap="none" strike="noStrike">
                <a:solidFill>
                  <a:srgbClr val="898989"/>
                </a:solidFill>
                <a:latin typeface="Arial"/>
                <a:ea typeface="Arial"/>
                <a:cs typeface="Arial"/>
                <a:sym typeface="Arial"/>
              </a:rPr>
              <a:t>reservados</a:t>
            </a:r>
            <a:r>
              <a:rPr b="0" i="0" lang="pt-BR" sz="900" u="none" cap="none" strike="noStrike">
                <a:solidFill>
                  <a:srgbClr val="888888"/>
                </a:solidFill>
                <a:latin typeface="Arial"/>
                <a:ea typeface="Arial"/>
                <a:cs typeface="Arial"/>
                <a:sym typeface="Arial"/>
              </a:rPr>
              <a:t>.</a:t>
            </a:r>
            <a:endParaRPr/>
          </a:p>
        </p:txBody>
      </p:sp>
      <p:sp>
        <p:nvSpPr>
          <p:cNvPr id="556" name="Google Shape;556;p2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pt-BR"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Tráfego semanal típico para o site Amazon.com</a:t>
            </a:r>
            <a:endParaRPr/>
          </a:p>
        </p:txBody>
      </p:sp>
      <p:grpSp>
        <p:nvGrpSpPr>
          <p:cNvPr descr="regular oscillation in demand over a week." id="562" name="Google Shape;562;p21"/>
          <p:cNvGrpSpPr/>
          <p:nvPr/>
        </p:nvGrpSpPr>
        <p:grpSpPr>
          <a:xfrm>
            <a:off x="-10584" y="2342871"/>
            <a:ext cx="12202585" cy="3536828"/>
            <a:chOff x="-10584" y="2342871"/>
            <a:chExt cx="12202585" cy="3536828"/>
          </a:xfrm>
        </p:grpSpPr>
        <p:pic>
          <p:nvPicPr>
            <p:cNvPr id="563" name="Google Shape;563;p21"/>
            <p:cNvPicPr preferRelativeResize="0"/>
            <p:nvPr/>
          </p:nvPicPr>
          <p:blipFill rotWithShape="1">
            <a:blip r:embed="rId3">
              <a:alphaModFix/>
            </a:blip>
            <a:srcRect b="0" l="0" r="0" t="0"/>
            <a:stretch/>
          </p:blipFill>
          <p:spPr>
            <a:xfrm>
              <a:off x="-72" y="2888592"/>
              <a:ext cx="12192000" cy="1941053"/>
            </a:xfrm>
            <a:prstGeom prst="rect">
              <a:avLst/>
            </a:prstGeom>
            <a:noFill/>
            <a:ln>
              <a:noFill/>
            </a:ln>
          </p:spPr>
        </p:pic>
        <p:sp>
          <p:nvSpPr>
            <p:cNvPr id="564" name="Google Shape;564;p21"/>
            <p:cNvSpPr txBox="1"/>
            <p:nvPr/>
          </p:nvSpPr>
          <p:spPr>
            <a:xfrm>
              <a:off x="131458"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Domingo</a:t>
              </a:r>
              <a:endParaRPr/>
            </a:p>
          </p:txBody>
        </p:sp>
        <p:sp>
          <p:nvSpPr>
            <p:cNvPr id="565" name="Google Shape;565;p21"/>
            <p:cNvSpPr txBox="1"/>
            <p:nvPr/>
          </p:nvSpPr>
          <p:spPr>
            <a:xfrm>
              <a:off x="1856590"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Segunda</a:t>
              </a:r>
              <a:endParaRPr/>
            </a:p>
          </p:txBody>
        </p:sp>
        <p:sp>
          <p:nvSpPr>
            <p:cNvPr id="566" name="Google Shape;566;p21"/>
            <p:cNvSpPr txBox="1"/>
            <p:nvPr/>
          </p:nvSpPr>
          <p:spPr>
            <a:xfrm>
              <a:off x="3581710"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Terça</a:t>
              </a:r>
              <a:endParaRPr/>
            </a:p>
          </p:txBody>
        </p:sp>
        <p:sp>
          <p:nvSpPr>
            <p:cNvPr id="567" name="Google Shape;567;p21"/>
            <p:cNvSpPr txBox="1"/>
            <p:nvPr/>
          </p:nvSpPr>
          <p:spPr>
            <a:xfrm>
              <a:off x="5306858"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Quarta</a:t>
              </a:r>
              <a:endParaRPr/>
            </a:p>
          </p:txBody>
        </p:sp>
        <p:sp>
          <p:nvSpPr>
            <p:cNvPr id="568" name="Google Shape;568;p21"/>
            <p:cNvSpPr txBox="1"/>
            <p:nvPr/>
          </p:nvSpPr>
          <p:spPr>
            <a:xfrm>
              <a:off x="7031967"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Quinta</a:t>
              </a:r>
              <a:endParaRPr/>
            </a:p>
          </p:txBody>
        </p:sp>
        <p:sp>
          <p:nvSpPr>
            <p:cNvPr id="569" name="Google Shape;569;p21"/>
            <p:cNvSpPr txBox="1"/>
            <p:nvPr/>
          </p:nvSpPr>
          <p:spPr>
            <a:xfrm>
              <a:off x="8757111"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Sexta</a:t>
              </a:r>
              <a:endParaRPr/>
            </a:p>
          </p:txBody>
        </p:sp>
        <p:sp>
          <p:nvSpPr>
            <p:cNvPr id="570" name="Google Shape;570;p21"/>
            <p:cNvSpPr txBox="1"/>
            <p:nvPr/>
          </p:nvSpPr>
          <p:spPr>
            <a:xfrm>
              <a:off x="10482285"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2133" u="none" cap="none" strike="noStrike">
                  <a:solidFill>
                    <a:schemeClr val="dk1"/>
                  </a:solidFill>
                  <a:latin typeface="Arial"/>
                  <a:ea typeface="Arial"/>
                  <a:cs typeface="Arial"/>
                  <a:sym typeface="Arial"/>
                </a:rPr>
                <a:t>Sábado</a:t>
              </a:r>
              <a:endParaRPr/>
            </a:p>
          </p:txBody>
        </p:sp>
        <p:cxnSp>
          <p:nvCxnSpPr>
            <p:cNvPr id="571" name="Google Shape;571;p21"/>
            <p:cNvCxnSpPr/>
            <p:nvPr/>
          </p:nvCxnSpPr>
          <p:spPr>
            <a:xfrm>
              <a:off x="-72" y="5205609"/>
              <a:ext cx="12192000" cy="0"/>
            </a:xfrm>
            <a:prstGeom prst="straightConnector1">
              <a:avLst/>
            </a:prstGeom>
            <a:noFill/>
            <a:ln cap="flat" cmpd="sng" w="12700">
              <a:solidFill>
                <a:schemeClr val="accent1"/>
              </a:solidFill>
              <a:prstDash val="solid"/>
              <a:miter lim="800000"/>
              <a:headEnd len="sm" w="sm" type="none"/>
              <a:tailEnd len="sm" w="sm" type="none"/>
            </a:ln>
          </p:spPr>
        </p:cxnSp>
        <p:cxnSp>
          <p:nvCxnSpPr>
            <p:cNvPr id="572" name="Google Shape;572;p21"/>
            <p:cNvCxnSpPr/>
            <p:nvPr/>
          </p:nvCxnSpPr>
          <p:spPr>
            <a:xfrm>
              <a:off x="-10584" y="2821109"/>
              <a:ext cx="12192000" cy="0"/>
            </a:xfrm>
            <a:prstGeom prst="straightConnector1">
              <a:avLst/>
            </a:prstGeom>
            <a:noFill/>
            <a:ln cap="flat" cmpd="sng" w="57150">
              <a:solidFill>
                <a:schemeClr val="accent5"/>
              </a:solidFill>
              <a:prstDash val="solid"/>
              <a:miter lim="800000"/>
              <a:headEnd len="sm" w="sm" type="none"/>
              <a:tailEnd len="sm" w="sm" type="none"/>
            </a:ln>
          </p:spPr>
        </p:cxnSp>
        <p:sp>
          <p:nvSpPr>
            <p:cNvPr id="573" name="Google Shape;573;p21"/>
            <p:cNvSpPr txBox="1"/>
            <p:nvPr/>
          </p:nvSpPr>
          <p:spPr>
            <a:xfrm>
              <a:off x="483743" y="2342871"/>
              <a:ext cx="2806096" cy="4999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pt-BR" sz="2400" u="none" cap="none" strike="noStrike">
                  <a:solidFill>
                    <a:schemeClr val="accent5"/>
                  </a:solidFill>
                  <a:latin typeface="Arial"/>
                  <a:ea typeface="Arial"/>
                  <a:cs typeface="Arial"/>
                  <a:sym typeface="Arial"/>
                </a:rPr>
                <a:t>Capacidade provisionada</a:t>
              </a:r>
              <a:endParaRPr/>
            </a:p>
          </p:txBody>
        </p:sp>
      </p:grpSp>
      <p:sp>
        <p:nvSpPr>
          <p:cNvPr id="574" name="Google Shape;574;p21"/>
          <p:cNvSpPr txBox="1"/>
          <p:nvPr>
            <p:ph idx="11" type="ftr"/>
          </p:nvPr>
        </p:nvSpPr>
        <p:spPr>
          <a:xfrm>
            <a:off x="419100" y="6356350"/>
            <a:ext cx="487232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575" name="Google Shape;575;p2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Tráfego de novembro para o site Amazon.com</a:t>
            </a:r>
            <a:endParaRPr/>
          </a:p>
        </p:txBody>
      </p:sp>
      <p:grpSp>
        <p:nvGrpSpPr>
          <p:cNvPr descr="demand for month of november, with increase in demand near end of month on black friday and cyber monday." id="581" name="Google Shape;581;p22"/>
          <p:cNvGrpSpPr/>
          <p:nvPr/>
        </p:nvGrpSpPr>
        <p:grpSpPr>
          <a:xfrm>
            <a:off x="-18288" y="1179091"/>
            <a:ext cx="12210288" cy="4901569"/>
            <a:chOff x="-18288" y="1179091"/>
            <a:chExt cx="12210288" cy="4901569"/>
          </a:xfrm>
        </p:grpSpPr>
        <p:pic>
          <p:nvPicPr>
            <p:cNvPr id="582" name="Google Shape;582;p22"/>
            <p:cNvPicPr preferRelativeResize="0"/>
            <p:nvPr/>
          </p:nvPicPr>
          <p:blipFill rotWithShape="1">
            <a:blip r:embed="rId3">
              <a:alphaModFix/>
            </a:blip>
            <a:srcRect b="0" l="0" r="0" t="0"/>
            <a:stretch/>
          </p:blipFill>
          <p:spPr>
            <a:xfrm>
              <a:off x="0" y="2150829"/>
              <a:ext cx="12192000" cy="3129747"/>
            </a:xfrm>
            <a:prstGeom prst="rect">
              <a:avLst/>
            </a:prstGeom>
            <a:noFill/>
            <a:ln>
              <a:noFill/>
            </a:ln>
          </p:spPr>
        </p:pic>
        <p:pic>
          <p:nvPicPr>
            <p:cNvPr id="583" name="Google Shape;583;p22"/>
            <p:cNvPicPr preferRelativeResize="0"/>
            <p:nvPr/>
          </p:nvPicPr>
          <p:blipFill rotWithShape="1">
            <a:blip r:embed="rId4">
              <a:alphaModFix amt="62000"/>
            </a:blip>
            <a:srcRect b="0" l="0" r="0" t="0"/>
            <a:stretch/>
          </p:blipFill>
          <p:spPr>
            <a:xfrm>
              <a:off x="-18288" y="1948858"/>
              <a:ext cx="12192000" cy="3073351"/>
            </a:xfrm>
            <a:prstGeom prst="rect">
              <a:avLst/>
            </a:prstGeom>
            <a:noFill/>
            <a:ln>
              <a:noFill/>
            </a:ln>
          </p:spPr>
        </p:pic>
        <p:sp>
          <p:nvSpPr>
            <p:cNvPr id="584" name="Google Shape;584;p22"/>
            <p:cNvSpPr txBox="1"/>
            <p:nvPr/>
          </p:nvSpPr>
          <p:spPr>
            <a:xfrm>
              <a:off x="303191" y="1478349"/>
              <a:ext cx="2806096" cy="4999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pt-BR" sz="2400" u="none" cap="none" strike="noStrike">
                  <a:solidFill>
                    <a:schemeClr val="accent5"/>
                  </a:solidFill>
                  <a:latin typeface="Arial"/>
                  <a:ea typeface="Arial"/>
                  <a:cs typeface="Arial"/>
                  <a:sym typeface="Arial"/>
                </a:rPr>
                <a:t>Capacidade provisionada</a:t>
              </a:r>
              <a:endParaRPr/>
            </a:p>
          </p:txBody>
        </p:sp>
        <p:sp>
          <p:nvSpPr>
            <p:cNvPr id="585" name="Google Shape;585;p22"/>
            <p:cNvSpPr txBox="1"/>
            <p:nvPr/>
          </p:nvSpPr>
          <p:spPr>
            <a:xfrm>
              <a:off x="5839049" y="5278567"/>
              <a:ext cx="904177" cy="43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pt-BR" sz="3733" u="none" cap="none" strike="noStrike">
                  <a:solidFill>
                    <a:schemeClr val="accent5"/>
                  </a:solidFill>
                  <a:latin typeface="Arial"/>
                  <a:ea typeface="Arial"/>
                  <a:cs typeface="Arial"/>
                  <a:sym typeface="Arial"/>
                </a:rPr>
                <a:t>24%</a:t>
              </a:r>
              <a:endParaRPr/>
            </a:p>
          </p:txBody>
        </p:sp>
        <p:sp>
          <p:nvSpPr>
            <p:cNvPr id="586" name="Google Shape;586;p22"/>
            <p:cNvSpPr txBox="1"/>
            <p:nvPr/>
          </p:nvSpPr>
          <p:spPr>
            <a:xfrm>
              <a:off x="449052" y="2506316"/>
              <a:ext cx="5099987"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400" u="none" cap="none" strike="noStrike">
                  <a:solidFill>
                    <a:schemeClr val="dk1"/>
                  </a:solidFill>
                  <a:latin typeface="Arial"/>
                  <a:ea typeface="Arial"/>
                  <a:cs typeface="Arial"/>
                  <a:sym typeface="Arial"/>
                </a:rPr>
                <a:t>O desafio é adivinhar eficientemente a quantidade desconhecida de quanta capacidade de computação você precisa.</a:t>
              </a:r>
              <a:endParaRPr/>
            </a:p>
          </p:txBody>
        </p:sp>
        <p:sp>
          <p:nvSpPr>
            <p:cNvPr id="587" name="Google Shape;587;p22"/>
            <p:cNvSpPr txBox="1"/>
            <p:nvPr/>
          </p:nvSpPr>
          <p:spPr>
            <a:xfrm>
              <a:off x="6978955" y="1179091"/>
              <a:ext cx="904177" cy="43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pt-BR" sz="3733" u="none" cap="none" strike="noStrike">
                  <a:solidFill>
                    <a:schemeClr val="accent5"/>
                  </a:solidFill>
                  <a:latin typeface="Arial"/>
                  <a:ea typeface="Arial"/>
                  <a:cs typeface="Arial"/>
                  <a:sym typeface="Arial"/>
                </a:rPr>
                <a:t>76%</a:t>
              </a:r>
              <a:endParaRPr/>
            </a:p>
          </p:txBody>
        </p:sp>
        <p:cxnSp>
          <p:nvCxnSpPr>
            <p:cNvPr id="588" name="Google Shape;588;p22"/>
            <p:cNvCxnSpPr/>
            <p:nvPr/>
          </p:nvCxnSpPr>
          <p:spPr>
            <a:xfrm rot="10800000">
              <a:off x="4093053" y="5125478"/>
              <a:ext cx="1682497" cy="435141"/>
            </a:xfrm>
            <a:prstGeom prst="curvedConnector3">
              <a:avLst>
                <a:gd fmla="val 34783" name="adj1"/>
              </a:avLst>
            </a:prstGeom>
            <a:noFill/>
            <a:ln cap="flat" cmpd="sng" w="57150">
              <a:solidFill>
                <a:schemeClr val="accent5"/>
              </a:solidFill>
              <a:prstDash val="solid"/>
              <a:miter lim="800000"/>
              <a:headEnd len="sm" w="sm" type="none"/>
              <a:tailEnd len="med" w="med" type="triangle"/>
            </a:ln>
          </p:spPr>
        </p:cxnSp>
        <p:cxnSp>
          <p:nvCxnSpPr>
            <p:cNvPr id="589" name="Google Shape;589;p22"/>
            <p:cNvCxnSpPr/>
            <p:nvPr/>
          </p:nvCxnSpPr>
          <p:spPr>
            <a:xfrm rot="5400000">
              <a:off x="6173897" y="1661047"/>
              <a:ext cx="922298" cy="687818"/>
            </a:xfrm>
            <a:prstGeom prst="curvedConnector3">
              <a:avLst>
                <a:gd fmla="val 50000" name="adj1"/>
              </a:avLst>
            </a:prstGeom>
            <a:noFill/>
            <a:ln cap="flat" cmpd="sng" w="57150">
              <a:solidFill>
                <a:schemeClr val="accent5"/>
              </a:solidFill>
              <a:prstDash val="solid"/>
              <a:miter lim="800000"/>
              <a:headEnd len="sm" w="sm" type="none"/>
              <a:tailEnd len="med" w="med" type="triangle"/>
            </a:ln>
          </p:spPr>
        </p:cxnSp>
        <p:sp>
          <p:nvSpPr>
            <p:cNvPr id="590" name="Google Shape;590;p22"/>
            <p:cNvSpPr txBox="1"/>
            <p:nvPr/>
          </p:nvSpPr>
          <p:spPr>
            <a:xfrm>
              <a:off x="303191" y="5618995"/>
              <a:ext cx="16385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400" u="none" cap="none" strike="noStrike">
                  <a:solidFill>
                    <a:schemeClr val="dk1"/>
                  </a:solidFill>
                  <a:latin typeface="Arial"/>
                  <a:ea typeface="Arial"/>
                  <a:cs typeface="Arial"/>
                  <a:sym typeface="Arial"/>
                </a:rPr>
                <a:t>Novembro</a:t>
              </a:r>
              <a:endParaRPr/>
            </a:p>
          </p:txBody>
        </p:sp>
      </p:grpSp>
      <p:sp>
        <p:nvSpPr>
          <p:cNvPr id="591" name="Google Shape;591;p22"/>
          <p:cNvSpPr txBox="1"/>
          <p:nvPr>
            <p:ph idx="11" type="ftr"/>
          </p:nvPr>
        </p:nvSpPr>
        <p:spPr>
          <a:xfrm>
            <a:off x="419100" y="6356350"/>
            <a:ext cx="443425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592" name="Google Shape;592;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2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Grupos de Auto Scaling</a:t>
            </a:r>
            <a:endParaRPr/>
          </a:p>
        </p:txBody>
      </p:sp>
      <p:grpSp>
        <p:nvGrpSpPr>
          <p:cNvPr descr="auto scaling group with four ec2 instances." id="598" name="Google Shape;598;p23"/>
          <p:cNvGrpSpPr/>
          <p:nvPr/>
        </p:nvGrpSpPr>
        <p:grpSpPr>
          <a:xfrm>
            <a:off x="944835" y="2051892"/>
            <a:ext cx="4848982" cy="4276915"/>
            <a:chOff x="944835" y="2051892"/>
            <a:chExt cx="4848982" cy="4276915"/>
          </a:xfrm>
        </p:grpSpPr>
        <p:grpSp>
          <p:nvGrpSpPr>
            <p:cNvPr id="599" name="Google Shape;599;p23"/>
            <p:cNvGrpSpPr/>
            <p:nvPr/>
          </p:nvGrpSpPr>
          <p:grpSpPr>
            <a:xfrm>
              <a:off x="962890" y="2051892"/>
              <a:ext cx="4731327" cy="1847648"/>
              <a:chOff x="962890" y="2051892"/>
              <a:chExt cx="4731327" cy="1847648"/>
            </a:xfrm>
          </p:grpSpPr>
          <p:sp>
            <p:nvSpPr>
              <p:cNvPr id="600" name="Google Shape;600;p23"/>
              <p:cNvSpPr/>
              <p:nvPr/>
            </p:nvSpPr>
            <p:spPr>
              <a:xfrm>
                <a:off x="962890" y="2051892"/>
                <a:ext cx="4731327" cy="1847648"/>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Arial"/>
                  <a:buNone/>
                </a:pPr>
                <a:r>
                  <a:rPr b="0" i="0" lang="pt-BR" sz="1600" u="none" cap="none" strike="noStrike">
                    <a:solidFill>
                      <a:srgbClr val="D86613"/>
                    </a:solidFill>
                    <a:latin typeface="Arial"/>
                    <a:ea typeface="Arial"/>
                    <a:cs typeface="Arial"/>
                    <a:sym typeface="Arial"/>
                  </a:rPr>
                  <a:t>Grupo de Auto Scaling</a:t>
                </a:r>
                <a:endParaRPr/>
              </a:p>
            </p:txBody>
          </p:sp>
          <p:pic>
            <p:nvPicPr>
              <p:cNvPr id="601" name="Google Shape;601;p23"/>
              <p:cNvPicPr preferRelativeResize="0"/>
              <p:nvPr/>
            </p:nvPicPr>
            <p:blipFill rotWithShape="1">
              <a:blip r:embed="rId3">
                <a:alphaModFix/>
              </a:blip>
              <a:srcRect b="0" l="0" r="0" t="0"/>
              <a:stretch/>
            </p:blipFill>
            <p:spPr>
              <a:xfrm>
                <a:off x="3163453" y="2051892"/>
                <a:ext cx="457200" cy="457200"/>
              </a:xfrm>
              <a:prstGeom prst="rect">
                <a:avLst/>
              </a:prstGeom>
              <a:noFill/>
              <a:ln>
                <a:noFill/>
              </a:ln>
            </p:spPr>
          </p:pic>
          <p:pic>
            <p:nvPicPr>
              <p:cNvPr id="602" name="Google Shape;602;p23"/>
              <p:cNvPicPr preferRelativeResize="0"/>
              <p:nvPr/>
            </p:nvPicPr>
            <p:blipFill rotWithShape="1">
              <a:blip r:embed="rId4">
                <a:alphaModFix/>
              </a:blip>
              <a:srcRect b="0" l="0" r="0" t="0"/>
              <a:stretch/>
            </p:blipFill>
            <p:spPr>
              <a:xfrm>
                <a:off x="1414898" y="2905388"/>
                <a:ext cx="731520" cy="731520"/>
              </a:xfrm>
              <a:prstGeom prst="rect">
                <a:avLst/>
              </a:prstGeom>
              <a:noFill/>
              <a:ln>
                <a:noFill/>
              </a:ln>
            </p:spPr>
          </p:pic>
          <p:pic>
            <p:nvPicPr>
              <p:cNvPr id="603" name="Google Shape;603;p23"/>
              <p:cNvPicPr preferRelativeResize="0"/>
              <p:nvPr/>
            </p:nvPicPr>
            <p:blipFill rotWithShape="1">
              <a:blip r:embed="rId4">
                <a:alphaModFix/>
              </a:blip>
              <a:srcRect b="0" l="0" r="0" t="0"/>
              <a:stretch/>
            </p:blipFill>
            <p:spPr>
              <a:xfrm>
                <a:off x="2522511" y="2905388"/>
                <a:ext cx="731520" cy="731520"/>
              </a:xfrm>
              <a:prstGeom prst="rect">
                <a:avLst/>
              </a:prstGeom>
              <a:noFill/>
              <a:ln>
                <a:noFill/>
              </a:ln>
            </p:spPr>
          </p:pic>
          <p:pic>
            <p:nvPicPr>
              <p:cNvPr id="604" name="Google Shape;604;p23"/>
              <p:cNvPicPr preferRelativeResize="0"/>
              <p:nvPr/>
            </p:nvPicPr>
            <p:blipFill rotWithShape="1">
              <a:blip r:embed="rId4">
                <a:alphaModFix/>
              </a:blip>
              <a:srcRect b="0" l="0" r="0" t="0"/>
              <a:stretch/>
            </p:blipFill>
            <p:spPr>
              <a:xfrm>
                <a:off x="3630124" y="2927237"/>
                <a:ext cx="731520" cy="731520"/>
              </a:xfrm>
              <a:prstGeom prst="rect">
                <a:avLst/>
              </a:prstGeom>
              <a:noFill/>
              <a:ln>
                <a:noFill/>
              </a:ln>
            </p:spPr>
          </p:pic>
          <p:pic>
            <p:nvPicPr>
              <p:cNvPr id="605" name="Google Shape;605;p23"/>
              <p:cNvPicPr preferRelativeResize="0"/>
              <p:nvPr/>
            </p:nvPicPr>
            <p:blipFill rotWithShape="1">
              <a:blip r:embed="rId4">
                <a:alphaModFix/>
              </a:blip>
              <a:srcRect b="0" l="0" r="0" t="0"/>
              <a:stretch/>
            </p:blipFill>
            <p:spPr>
              <a:xfrm>
                <a:off x="4737737" y="2905388"/>
                <a:ext cx="731520" cy="731520"/>
              </a:xfrm>
              <a:prstGeom prst="rect">
                <a:avLst/>
              </a:prstGeom>
              <a:noFill/>
              <a:ln>
                <a:noFill/>
              </a:ln>
            </p:spPr>
          </p:pic>
        </p:grpSp>
        <p:sp>
          <p:nvSpPr>
            <p:cNvPr id="606" name="Google Shape;606;p23"/>
            <p:cNvSpPr/>
            <p:nvPr/>
          </p:nvSpPr>
          <p:spPr>
            <a:xfrm rot="-5400000">
              <a:off x="1567467" y="3743082"/>
              <a:ext cx="365760" cy="82296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7" name="Google Shape;607;p23"/>
            <p:cNvSpPr txBox="1"/>
            <p:nvPr/>
          </p:nvSpPr>
          <p:spPr>
            <a:xfrm>
              <a:off x="944835" y="4358992"/>
              <a:ext cx="1577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Tamanho mínimo</a:t>
              </a:r>
              <a:endParaRPr/>
            </a:p>
          </p:txBody>
        </p:sp>
        <p:sp>
          <p:nvSpPr>
            <p:cNvPr id="608" name="Google Shape;608;p23"/>
            <p:cNvSpPr/>
            <p:nvPr/>
          </p:nvSpPr>
          <p:spPr>
            <a:xfrm rot="-5400000">
              <a:off x="2116108" y="4013592"/>
              <a:ext cx="365760" cy="192024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9" name="Google Shape;609;p23"/>
            <p:cNvSpPr txBox="1"/>
            <p:nvPr/>
          </p:nvSpPr>
          <p:spPr>
            <a:xfrm>
              <a:off x="1386718" y="5157986"/>
              <a:ext cx="18245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Capacidade desejada</a:t>
              </a:r>
              <a:endParaRPr/>
            </a:p>
          </p:txBody>
        </p:sp>
        <p:sp>
          <p:nvSpPr>
            <p:cNvPr id="610" name="Google Shape;610;p23"/>
            <p:cNvSpPr/>
            <p:nvPr/>
          </p:nvSpPr>
          <p:spPr>
            <a:xfrm rot="-5400000">
              <a:off x="3167667" y="3744471"/>
              <a:ext cx="365760" cy="402336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1" name="Google Shape;611;p23"/>
            <p:cNvSpPr txBox="1"/>
            <p:nvPr/>
          </p:nvSpPr>
          <p:spPr>
            <a:xfrm>
              <a:off x="2541672" y="5959475"/>
              <a:ext cx="16177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Tamanho máximo</a:t>
              </a:r>
              <a:endParaRPr/>
            </a:p>
          </p:txBody>
        </p:sp>
        <p:sp>
          <p:nvSpPr>
            <p:cNvPr id="612" name="Google Shape;612;p23"/>
            <p:cNvSpPr/>
            <p:nvPr/>
          </p:nvSpPr>
          <p:spPr>
            <a:xfrm rot="-5400000">
              <a:off x="4417341" y="3194442"/>
              <a:ext cx="365760" cy="192024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3" name="Google Shape;613;p23"/>
            <p:cNvSpPr txBox="1"/>
            <p:nvPr/>
          </p:nvSpPr>
          <p:spPr>
            <a:xfrm>
              <a:off x="3496393" y="4358992"/>
              <a:ext cx="229742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Executar ou encerrar instâncias conforme necessário</a:t>
              </a:r>
              <a:endParaRPr/>
            </a:p>
          </p:txBody>
        </p:sp>
      </p:grpSp>
      <p:sp>
        <p:nvSpPr>
          <p:cNvPr id="614" name="Google Shape;614;p23"/>
          <p:cNvSpPr txBox="1"/>
          <p:nvPr/>
        </p:nvSpPr>
        <p:spPr>
          <a:xfrm>
            <a:off x="6631661" y="2317041"/>
            <a:ext cx="5239037"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2800" u="none" cap="none" strike="noStrike">
                <a:solidFill>
                  <a:schemeClr val="dk1"/>
                </a:solidFill>
                <a:latin typeface="Arial"/>
                <a:ea typeface="Arial"/>
                <a:cs typeface="Arial"/>
                <a:sym typeface="Arial"/>
              </a:rPr>
              <a:t>Um </a:t>
            </a:r>
            <a:r>
              <a:rPr b="1" i="0" lang="pt-BR" sz="2800" u="none" cap="none" strike="noStrike">
                <a:solidFill>
                  <a:schemeClr val="accent5"/>
                </a:solidFill>
                <a:latin typeface="Arial"/>
                <a:ea typeface="Arial"/>
                <a:cs typeface="Arial"/>
                <a:sym typeface="Arial"/>
              </a:rPr>
              <a:t>grupo de Auto Scaling </a:t>
            </a:r>
            <a:r>
              <a:rPr b="0" i="0" lang="pt-BR" sz="2800" u="none" cap="none" strike="noStrike">
                <a:solidFill>
                  <a:schemeClr val="dk1"/>
                </a:solidFill>
                <a:latin typeface="Arial"/>
                <a:ea typeface="Arial"/>
                <a:cs typeface="Arial"/>
                <a:sym typeface="Arial"/>
              </a:rPr>
              <a:t>é um conjunto de instâncias do EC2 que são tratadas como um agrupamento lógico para fins de escalabilidade automática e gerenciamento.</a:t>
            </a:r>
            <a:endParaRPr/>
          </a:p>
        </p:txBody>
      </p:sp>
      <p:sp>
        <p:nvSpPr>
          <p:cNvPr id="615" name="Google Shape;615;p23"/>
          <p:cNvSpPr txBox="1"/>
          <p:nvPr>
            <p:ph idx="11" type="ftr"/>
          </p:nvPr>
        </p:nvSpPr>
        <p:spPr>
          <a:xfrm>
            <a:off x="419100" y="6356350"/>
            <a:ext cx="50501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616" name="Google Shape;616;p2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4"/>
          <p:cNvSpPr txBox="1"/>
          <p:nvPr>
            <p:ph type="title"/>
          </p:nvPr>
        </p:nvSpPr>
        <p:spPr>
          <a:xfrm>
            <a:off x="238539" y="263527"/>
            <a:ext cx="9387123"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Expansão versus redução</a:t>
            </a:r>
            <a:endParaRPr/>
          </a:p>
        </p:txBody>
      </p:sp>
      <p:grpSp>
        <p:nvGrpSpPr>
          <p:cNvPr descr="elastic load balancing distributing traffic to ec2 instances in an auto scaling group." id="622" name="Google Shape;622;p24"/>
          <p:cNvGrpSpPr/>
          <p:nvPr/>
        </p:nvGrpSpPr>
        <p:grpSpPr>
          <a:xfrm>
            <a:off x="595745" y="1740825"/>
            <a:ext cx="10706664" cy="4350433"/>
            <a:chOff x="595745" y="1740825"/>
            <a:chExt cx="10706664" cy="4350433"/>
          </a:xfrm>
        </p:grpSpPr>
        <p:sp>
          <p:nvSpPr>
            <p:cNvPr id="623" name="Google Shape;623;p24"/>
            <p:cNvSpPr/>
            <p:nvPr/>
          </p:nvSpPr>
          <p:spPr>
            <a:xfrm>
              <a:off x="6115450" y="3759200"/>
              <a:ext cx="903464" cy="970875"/>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624" name="Google Shape;624;p24"/>
            <p:cNvCxnSpPr>
              <a:stCxn id="625" idx="2"/>
              <a:endCxn id="626" idx="0"/>
            </p:cNvCxnSpPr>
            <p:nvPr/>
          </p:nvCxnSpPr>
          <p:spPr>
            <a:xfrm rot="5400000">
              <a:off x="8651999" y="2798145"/>
              <a:ext cx="1443000" cy="791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7" name="Google Shape;627;p24"/>
            <p:cNvCxnSpPr>
              <a:stCxn id="625" idx="2"/>
              <a:endCxn id="628" idx="0"/>
            </p:cNvCxnSpPr>
            <p:nvPr/>
          </p:nvCxnSpPr>
          <p:spPr>
            <a:xfrm flipH="1" rot="-5400000">
              <a:off x="9473099" y="2768445"/>
              <a:ext cx="1443000" cy="850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9" name="Google Shape;629;p24"/>
            <p:cNvCxnSpPr>
              <a:stCxn id="630" idx="2"/>
              <a:endCxn id="631" idx="0"/>
            </p:cNvCxnSpPr>
            <p:nvPr/>
          </p:nvCxnSpPr>
          <p:spPr>
            <a:xfrm rot="5400000">
              <a:off x="5438793"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32" name="Google Shape;632;p24"/>
            <p:cNvCxnSpPr>
              <a:stCxn id="630" idx="2"/>
              <a:endCxn id="633" idx="0"/>
            </p:cNvCxnSpPr>
            <p:nvPr/>
          </p:nvCxnSpPr>
          <p:spPr>
            <a:xfrm flipH="1" rot="-5400000">
              <a:off x="6259893"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34" name="Google Shape;634;p24"/>
            <p:cNvCxnSpPr>
              <a:stCxn id="630" idx="2"/>
              <a:endCxn id="635" idx="0"/>
            </p:cNvCxnSpPr>
            <p:nvPr/>
          </p:nvCxnSpPr>
          <p:spPr>
            <a:xfrm flipH="1" rot="-5400000">
              <a:off x="5849643" y="3193545"/>
              <a:ext cx="14430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pic>
          <p:nvPicPr>
            <p:cNvPr id="636" name="Google Shape;636;p24"/>
            <p:cNvPicPr preferRelativeResize="0"/>
            <p:nvPr/>
          </p:nvPicPr>
          <p:blipFill rotWithShape="1">
            <a:blip r:embed="rId3">
              <a:alphaModFix/>
            </a:blip>
            <a:srcRect b="0" l="0" r="0" t="0"/>
            <a:stretch/>
          </p:blipFill>
          <p:spPr>
            <a:xfrm>
              <a:off x="2963114" y="1740825"/>
              <a:ext cx="731520" cy="731520"/>
            </a:xfrm>
            <a:prstGeom prst="rect">
              <a:avLst/>
            </a:prstGeom>
            <a:noFill/>
            <a:ln>
              <a:noFill/>
            </a:ln>
          </p:spPr>
        </p:pic>
        <p:pic>
          <p:nvPicPr>
            <p:cNvPr id="630" name="Google Shape;630;p24"/>
            <p:cNvPicPr preferRelativeResize="0"/>
            <p:nvPr/>
          </p:nvPicPr>
          <p:blipFill rotWithShape="1">
            <a:blip r:embed="rId3">
              <a:alphaModFix/>
            </a:blip>
            <a:srcRect b="0" l="0" r="0" t="0"/>
            <a:stretch/>
          </p:blipFill>
          <p:spPr>
            <a:xfrm>
              <a:off x="6205083" y="1740825"/>
              <a:ext cx="731520" cy="731520"/>
            </a:xfrm>
            <a:prstGeom prst="rect">
              <a:avLst/>
            </a:prstGeom>
            <a:noFill/>
            <a:ln>
              <a:noFill/>
            </a:ln>
          </p:spPr>
        </p:pic>
        <p:pic>
          <p:nvPicPr>
            <p:cNvPr id="625" name="Google Shape;625;p24"/>
            <p:cNvPicPr preferRelativeResize="0"/>
            <p:nvPr/>
          </p:nvPicPr>
          <p:blipFill rotWithShape="1">
            <a:blip r:embed="rId3">
              <a:alphaModFix/>
            </a:blip>
            <a:srcRect b="0" l="0" r="0" t="0"/>
            <a:stretch/>
          </p:blipFill>
          <p:spPr>
            <a:xfrm>
              <a:off x="9403439" y="1740825"/>
              <a:ext cx="731520" cy="731520"/>
            </a:xfrm>
            <a:prstGeom prst="rect">
              <a:avLst/>
            </a:prstGeom>
            <a:noFill/>
            <a:ln>
              <a:noFill/>
            </a:ln>
          </p:spPr>
        </p:pic>
        <p:sp>
          <p:nvSpPr>
            <p:cNvPr id="637" name="Google Shape;637;p24"/>
            <p:cNvSpPr txBox="1"/>
            <p:nvPr/>
          </p:nvSpPr>
          <p:spPr>
            <a:xfrm>
              <a:off x="595745" y="1744765"/>
              <a:ext cx="157767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Elastic Load </a:t>
              </a:r>
              <a:br>
                <a:rPr b="0" i="0" lang="pt-BR" sz="2000" u="none" cap="none" strike="noStrike">
                  <a:solidFill>
                    <a:schemeClr val="dk1"/>
                  </a:solidFill>
                  <a:latin typeface="Arial"/>
                  <a:ea typeface="Arial"/>
                  <a:cs typeface="Arial"/>
                  <a:sym typeface="Arial"/>
                </a:rPr>
              </a:br>
              <a:r>
                <a:rPr b="0" i="0" lang="pt-BR" sz="2000" u="none" cap="none" strike="noStrike">
                  <a:solidFill>
                    <a:schemeClr val="dk1"/>
                  </a:solidFill>
                  <a:latin typeface="Arial"/>
                  <a:ea typeface="Arial"/>
                  <a:cs typeface="Arial"/>
                  <a:sym typeface="Arial"/>
                </a:rPr>
                <a:t>Balancing</a:t>
              </a:r>
              <a:endParaRPr/>
            </a:p>
          </p:txBody>
        </p:sp>
        <p:pic>
          <p:nvPicPr>
            <p:cNvPr id="638" name="Google Shape;638;p24"/>
            <p:cNvPicPr preferRelativeResize="0"/>
            <p:nvPr/>
          </p:nvPicPr>
          <p:blipFill rotWithShape="1">
            <a:blip r:embed="rId4">
              <a:alphaModFix/>
            </a:blip>
            <a:srcRect b="0" l="0" r="0" t="0"/>
            <a:stretch/>
          </p:blipFill>
          <p:spPr>
            <a:xfrm>
              <a:off x="2141961" y="3915342"/>
              <a:ext cx="731520" cy="731520"/>
            </a:xfrm>
            <a:prstGeom prst="rect">
              <a:avLst/>
            </a:prstGeom>
            <a:noFill/>
            <a:ln>
              <a:noFill/>
            </a:ln>
          </p:spPr>
        </p:pic>
        <p:pic>
          <p:nvPicPr>
            <p:cNvPr id="639" name="Google Shape;639;p24"/>
            <p:cNvPicPr preferRelativeResize="0"/>
            <p:nvPr/>
          </p:nvPicPr>
          <p:blipFill rotWithShape="1">
            <a:blip r:embed="rId4">
              <a:alphaModFix/>
            </a:blip>
            <a:srcRect b="0" l="0" r="0" t="0"/>
            <a:stretch/>
          </p:blipFill>
          <p:spPr>
            <a:xfrm>
              <a:off x="3784266" y="3915342"/>
              <a:ext cx="731520" cy="731520"/>
            </a:xfrm>
            <a:prstGeom prst="rect">
              <a:avLst/>
            </a:prstGeom>
            <a:noFill/>
            <a:ln>
              <a:noFill/>
            </a:ln>
          </p:spPr>
        </p:pic>
        <p:sp>
          <p:nvSpPr>
            <p:cNvPr id="640" name="Google Shape;640;p24"/>
            <p:cNvSpPr/>
            <p:nvPr/>
          </p:nvSpPr>
          <p:spPr>
            <a:xfrm>
              <a:off x="1825400" y="3429000"/>
              <a:ext cx="3006949" cy="1658106"/>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p:txBody>
        </p:sp>
        <p:pic>
          <p:nvPicPr>
            <p:cNvPr id="626" name="Google Shape;626;p24"/>
            <p:cNvPicPr preferRelativeResize="0"/>
            <p:nvPr/>
          </p:nvPicPr>
          <p:blipFill rotWithShape="1">
            <a:blip r:embed="rId4">
              <a:alphaModFix/>
            </a:blip>
            <a:srcRect b="0" l="0" r="0" t="0"/>
            <a:stretch/>
          </p:blipFill>
          <p:spPr>
            <a:xfrm>
              <a:off x="8612021" y="3915342"/>
              <a:ext cx="731520" cy="731520"/>
            </a:xfrm>
            <a:prstGeom prst="rect">
              <a:avLst/>
            </a:prstGeom>
            <a:noFill/>
            <a:ln>
              <a:noFill/>
            </a:ln>
          </p:spPr>
        </p:pic>
        <p:pic>
          <p:nvPicPr>
            <p:cNvPr id="628" name="Google Shape;628;p24"/>
            <p:cNvPicPr preferRelativeResize="0"/>
            <p:nvPr/>
          </p:nvPicPr>
          <p:blipFill rotWithShape="1">
            <a:blip r:embed="rId4">
              <a:alphaModFix/>
            </a:blip>
            <a:srcRect b="0" l="0" r="0" t="0"/>
            <a:stretch/>
          </p:blipFill>
          <p:spPr>
            <a:xfrm>
              <a:off x="10254326" y="3915342"/>
              <a:ext cx="731520" cy="731520"/>
            </a:xfrm>
            <a:prstGeom prst="rect">
              <a:avLst/>
            </a:prstGeom>
            <a:noFill/>
            <a:ln>
              <a:noFill/>
            </a:ln>
          </p:spPr>
        </p:pic>
        <p:sp>
          <p:nvSpPr>
            <p:cNvPr id="641" name="Google Shape;641;p24"/>
            <p:cNvSpPr/>
            <p:nvPr/>
          </p:nvSpPr>
          <p:spPr>
            <a:xfrm>
              <a:off x="8295460" y="3429000"/>
              <a:ext cx="3006949" cy="1658104"/>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p:txBody>
        </p:sp>
        <p:pic>
          <p:nvPicPr>
            <p:cNvPr id="642" name="Google Shape;642;p24"/>
            <p:cNvPicPr preferRelativeResize="0"/>
            <p:nvPr/>
          </p:nvPicPr>
          <p:blipFill rotWithShape="1">
            <a:blip r:embed="rId5">
              <a:alphaModFix/>
            </a:blip>
            <a:srcRect b="0" l="0" r="0" t="0"/>
            <a:stretch/>
          </p:blipFill>
          <p:spPr>
            <a:xfrm>
              <a:off x="9633834" y="3429000"/>
              <a:ext cx="330200" cy="330200"/>
            </a:xfrm>
            <a:prstGeom prst="rect">
              <a:avLst/>
            </a:prstGeom>
            <a:noFill/>
            <a:ln>
              <a:noFill/>
            </a:ln>
          </p:spPr>
        </p:pic>
        <p:pic>
          <p:nvPicPr>
            <p:cNvPr id="631" name="Google Shape;631;p24"/>
            <p:cNvPicPr preferRelativeResize="0"/>
            <p:nvPr/>
          </p:nvPicPr>
          <p:blipFill rotWithShape="1">
            <a:blip r:embed="rId4">
              <a:alphaModFix/>
            </a:blip>
            <a:srcRect b="0" l="0" r="0" t="0"/>
            <a:stretch/>
          </p:blipFill>
          <p:spPr>
            <a:xfrm>
              <a:off x="5383930" y="3915342"/>
              <a:ext cx="731520" cy="731520"/>
            </a:xfrm>
            <a:prstGeom prst="rect">
              <a:avLst/>
            </a:prstGeom>
            <a:noFill/>
            <a:ln>
              <a:noFill/>
            </a:ln>
          </p:spPr>
        </p:pic>
        <p:pic>
          <p:nvPicPr>
            <p:cNvPr id="633" name="Google Shape;633;p24"/>
            <p:cNvPicPr preferRelativeResize="0"/>
            <p:nvPr/>
          </p:nvPicPr>
          <p:blipFill rotWithShape="1">
            <a:blip r:embed="rId4">
              <a:alphaModFix/>
            </a:blip>
            <a:srcRect b="0" l="0" r="0" t="0"/>
            <a:stretch/>
          </p:blipFill>
          <p:spPr>
            <a:xfrm>
              <a:off x="7026235" y="3915342"/>
              <a:ext cx="731520" cy="731520"/>
            </a:xfrm>
            <a:prstGeom prst="rect">
              <a:avLst/>
            </a:prstGeom>
            <a:noFill/>
            <a:ln>
              <a:noFill/>
            </a:ln>
          </p:spPr>
        </p:pic>
        <p:sp>
          <p:nvSpPr>
            <p:cNvPr id="643" name="Google Shape;643;p24"/>
            <p:cNvSpPr/>
            <p:nvPr/>
          </p:nvSpPr>
          <p:spPr>
            <a:xfrm>
              <a:off x="5067369" y="3458367"/>
              <a:ext cx="3006949" cy="1628739"/>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p:txBody>
        </p:sp>
        <p:pic>
          <p:nvPicPr>
            <p:cNvPr id="644" name="Google Shape;644;p24"/>
            <p:cNvPicPr preferRelativeResize="0"/>
            <p:nvPr/>
          </p:nvPicPr>
          <p:blipFill rotWithShape="1">
            <a:blip r:embed="rId5">
              <a:alphaModFix/>
            </a:blip>
            <a:srcRect b="0" l="0" r="0" t="0"/>
            <a:stretch/>
          </p:blipFill>
          <p:spPr>
            <a:xfrm>
              <a:off x="6405743" y="3429000"/>
              <a:ext cx="330200" cy="330200"/>
            </a:xfrm>
            <a:prstGeom prst="rect">
              <a:avLst/>
            </a:prstGeom>
            <a:noFill/>
            <a:ln>
              <a:noFill/>
            </a:ln>
          </p:spPr>
        </p:pic>
        <p:pic>
          <p:nvPicPr>
            <p:cNvPr id="635" name="Google Shape;635;p24"/>
            <p:cNvPicPr preferRelativeResize="0"/>
            <p:nvPr/>
          </p:nvPicPr>
          <p:blipFill rotWithShape="1">
            <a:blip r:embed="rId4">
              <a:alphaModFix/>
            </a:blip>
            <a:srcRect b="0" l="0" r="0" t="0"/>
            <a:stretch/>
          </p:blipFill>
          <p:spPr>
            <a:xfrm>
              <a:off x="6205083" y="3915342"/>
              <a:ext cx="731520" cy="731520"/>
            </a:xfrm>
            <a:prstGeom prst="rect">
              <a:avLst/>
            </a:prstGeom>
            <a:noFill/>
            <a:ln>
              <a:noFill/>
            </a:ln>
          </p:spPr>
        </p:pic>
        <p:cxnSp>
          <p:nvCxnSpPr>
            <p:cNvPr id="645" name="Google Shape;645;p24"/>
            <p:cNvCxnSpPr>
              <a:stCxn id="636" idx="2"/>
              <a:endCxn id="638" idx="0"/>
            </p:cNvCxnSpPr>
            <p:nvPr/>
          </p:nvCxnSpPr>
          <p:spPr>
            <a:xfrm rot="5400000">
              <a:off x="2196824"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46" name="Google Shape;646;p24"/>
            <p:cNvCxnSpPr>
              <a:stCxn id="636" idx="2"/>
              <a:endCxn id="639" idx="0"/>
            </p:cNvCxnSpPr>
            <p:nvPr/>
          </p:nvCxnSpPr>
          <p:spPr>
            <a:xfrm flipH="1" rot="-5400000">
              <a:off x="3017924"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647" name="Google Shape;647;p24"/>
            <p:cNvSpPr txBox="1"/>
            <p:nvPr/>
          </p:nvSpPr>
          <p:spPr>
            <a:xfrm>
              <a:off x="5579073"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D86613"/>
                  </a:solidFill>
                  <a:latin typeface="Arial"/>
                  <a:ea typeface="Arial"/>
                  <a:cs typeface="Arial"/>
                  <a:sym typeface="Arial"/>
                </a:rPr>
                <a:t>Grupo de Auto Scaling</a:t>
              </a:r>
              <a:endParaRPr/>
            </a:p>
          </p:txBody>
        </p:sp>
        <p:pic>
          <p:nvPicPr>
            <p:cNvPr id="648" name="Google Shape;648;p24"/>
            <p:cNvPicPr preferRelativeResize="0"/>
            <p:nvPr/>
          </p:nvPicPr>
          <p:blipFill rotWithShape="1">
            <a:blip r:embed="rId5">
              <a:alphaModFix/>
            </a:blip>
            <a:srcRect b="0" l="0" r="0" t="0"/>
            <a:stretch/>
          </p:blipFill>
          <p:spPr>
            <a:xfrm>
              <a:off x="3163774" y="3429000"/>
              <a:ext cx="330200" cy="330200"/>
            </a:xfrm>
            <a:prstGeom prst="rect">
              <a:avLst/>
            </a:prstGeom>
            <a:noFill/>
            <a:ln>
              <a:noFill/>
            </a:ln>
          </p:spPr>
        </p:pic>
        <p:sp>
          <p:nvSpPr>
            <p:cNvPr id="649" name="Google Shape;649;p24"/>
            <p:cNvSpPr txBox="1"/>
            <p:nvPr/>
          </p:nvSpPr>
          <p:spPr>
            <a:xfrm>
              <a:off x="2374052"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D86613"/>
                  </a:solidFill>
                  <a:latin typeface="Arial"/>
                  <a:ea typeface="Arial"/>
                  <a:cs typeface="Arial"/>
                  <a:sym typeface="Arial"/>
                </a:rPr>
                <a:t>Grupo de Auto Scaling</a:t>
              </a:r>
              <a:endParaRPr/>
            </a:p>
          </p:txBody>
        </p:sp>
        <p:sp>
          <p:nvSpPr>
            <p:cNvPr id="650" name="Google Shape;650;p24"/>
            <p:cNvSpPr txBox="1"/>
            <p:nvPr/>
          </p:nvSpPr>
          <p:spPr>
            <a:xfrm>
              <a:off x="8847391"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D86613"/>
                  </a:solidFill>
                  <a:latin typeface="Arial"/>
                  <a:ea typeface="Arial"/>
                  <a:cs typeface="Arial"/>
                  <a:sym typeface="Arial"/>
                </a:rPr>
                <a:t>Grupo de Auto Scaling</a:t>
              </a:r>
              <a:endParaRPr/>
            </a:p>
          </p:txBody>
        </p:sp>
        <p:sp>
          <p:nvSpPr>
            <p:cNvPr id="651" name="Google Shape;651;p24"/>
            <p:cNvSpPr txBox="1"/>
            <p:nvPr/>
          </p:nvSpPr>
          <p:spPr>
            <a:xfrm>
              <a:off x="1888416" y="5260261"/>
              <a:ext cx="28809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2400" u="none" cap="none" strike="noStrike">
                  <a:solidFill>
                    <a:schemeClr val="dk1"/>
                  </a:solidFill>
                  <a:latin typeface="Arial"/>
                  <a:ea typeface="Arial"/>
                  <a:cs typeface="Arial"/>
                  <a:sym typeface="Arial"/>
                </a:rPr>
                <a:t>Configuração básica</a:t>
              </a:r>
              <a:endParaRPr/>
            </a:p>
          </p:txBody>
        </p:sp>
        <p:sp>
          <p:nvSpPr>
            <p:cNvPr id="652" name="Google Shape;652;p24"/>
            <p:cNvSpPr txBox="1"/>
            <p:nvPr/>
          </p:nvSpPr>
          <p:spPr>
            <a:xfrm>
              <a:off x="5133529" y="5260261"/>
              <a:ext cx="288733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2400" u="none" cap="none" strike="noStrike">
                  <a:solidFill>
                    <a:schemeClr val="dk1"/>
                  </a:solidFill>
                  <a:latin typeface="Arial"/>
                  <a:ea typeface="Arial"/>
                  <a:cs typeface="Arial"/>
                  <a:sym typeface="Arial"/>
                </a:rPr>
                <a:t>Aumento</a:t>
              </a:r>
              <a:br>
                <a:rPr b="0" i="0" lang="pt-BR" sz="2400" u="none" cap="none" strike="noStrike">
                  <a:solidFill>
                    <a:schemeClr val="dk1"/>
                  </a:solidFill>
                  <a:latin typeface="Arial"/>
                  <a:ea typeface="Arial"/>
                  <a:cs typeface="Arial"/>
                  <a:sym typeface="Arial"/>
                </a:rPr>
              </a:br>
              <a:r>
                <a:rPr b="0" i="0" lang="pt-BR" sz="2400" u="none" cap="none" strike="noStrike">
                  <a:solidFill>
                    <a:schemeClr val="dk1"/>
                  </a:solidFill>
                  <a:latin typeface="Arial"/>
                  <a:ea typeface="Arial"/>
                  <a:cs typeface="Arial"/>
                  <a:sym typeface="Arial"/>
                </a:rPr>
                <a:t>(executar instâncias)</a:t>
              </a:r>
              <a:endParaRPr/>
            </a:p>
          </p:txBody>
        </p:sp>
        <p:sp>
          <p:nvSpPr>
            <p:cNvPr id="653" name="Google Shape;653;p24"/>
            <p:cNvSpPr txBox="1"/>
            <p:nvPr/>
          </p:nvSpPr>
          <p:spPr>
            <a:xfrm>
              <a:off x="8343971" y="5260261"/>
              <a:ext cx="28504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2400" u="none" cap="none" strike="noStrike">
                  <a:solidFill>
                    <a:schemeClr val="dk1"/>
                  </a:solidFill>
                  <a:latin typeface="Arial"/>
                  <a:ea typeface="Arial"/>
                  <a:cs typeface="Arial"/>
                  <a:sym typeface="Arial"/>
                </a:rPr>
                <a:t>Redução</a:t>
              </a:r>
              <a:br>
                <a:rPr b="0" i="0" lang="pt-BR" sz="2400" u="none" cap="none" strike="noStrike">
                  <a:solidFill>
                    <a:schemeClr val="dk1"/>
                  </a:solidFill>
                  <a:latin typeface="Arial"/>
                  <a:ea typeface="Arial"/>
                  <a:cs typeface="Arial"/>
                  <a:sym typeface="Arial"/>
                </a:rPr>
              </a:br>
              <a:r>
                <a:rPr b="0" i="0" lang="pt-BR" sz="2400" u="none" cap="none" strike="noStrike">
                  <a:solidFill>
                    <a:schemeClr val="dk1"/>
                  </a:solidFill>
                  <a:latin typeface="Arial"/>
                  <a:ea typeface="Arial"/>
                  <a:cs typeface="Arial"/>
                  <a:sym typeface="Arial"/>
                </a:rPr>
                <a:t>(encerrar instâncias)</a:t>
              </a:r>
              <a:endParaRPr/>
            </a:p>
          </p:txBody>
        </p:sp>
      </p:grpSp>
      <p:sp>
        <p:nvSpPr>
          <p:cNvPr id="654" name="Google Shape;654;p24"/>
          <p:cNvSpPr txBox="1"/>
          <p:nvPr>
            <p:ph idx="11" type="ftr"/>
          </p:nvPr>
        </p:nvSpPr>
        <p:spPr>
          <a:xfrm>
            <a:off x="419100" y="6356350"/>
            <a:ext cx="533059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655" name="Google Shape;655;p2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Como funciona o Amazon EC2 Auto Scaling</a:t>
            </a:r>
            <a:endParaRPr>
              <a:latin typeface="Arial"/>
              <a:ea typeface="Arial"/>
              <a:cs typeface="Arial"/>
              <a:sym typeface="Arial"/>
            </a:endParaRPr>
          </a:p>
        </p:txBody>
      </p:sp>
      <p:grpSp>
        <p:nvGrpSpPr>
          <p:cNvPr id="661" name="Google Shape;661;p25"/>
          <p:cNvGrpSpPr/>
          <p:nvPr/>
        </p:nvGrpSpPr>
        <p:grpSpPr>
          <a:xfrm>
            <a:off x="845127" y="1278309"/>
            <a:ext cx="2483063" cy="4967975"/>
            <a:chOff x="845127" y="1278309"/>
            <a:chExt cx="2483063" cy="4967975"/>
          </a:xfrm>
        </p:grpSpPr>
        <p:sp>
          <p:nvSpPr>
            <p:cNvPr id="662" name="Google Shape;662;p25"/>
            <p:cNvSpPr txBox="1"/>
            <p:nvPr/>
          </p:nvSpPr>
          <p:spPr>
            <a:xfrm>
              <a:off x="1566446" y="1278309"/>
              <a:ext cx="10262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800" u="none" cap="none" strike="noStrike">
                  <a:solidFill>
                    <a:schemeClr val="dk1"/>
                  </a:solidFill>
                  <a:latin typeface="Arial"/>
                  <a:ea typeface="Arial"/>
                  <a:cs typeface="Arial"/>
                  <a:sym typeface="Arial"/>
                </a:rPr>
                <a:t>O que</a:t>
              </a:r>
              <a:endParaRPr/>
            </a:p>
          </p:txBody>
        </p:sp>
        <p:grpSp>
          <p:nvGrpSpPr>
            <p:cNvPr id="663" name="Google Shape;663;p25"/>
            <p:cNvGrpSpPr/>
            <p:nvPr/>
          </p:nvGrpSpPr>
          <p:grpSpPr>
            <a:xfrm>
              <a:off x="1104748" y="1801529"/>
              <a:ext cx="1983302" cy="1668507"/>
              <a:chOff x="1005003" y="1898512"/>
              <a:chExt cx="1983302" cy="1668507"/>
            </a:xfrm>
          </p:grpSpPr>
          <p:pic>
            <p:nvPicPr>
              <p:cNvPr id="664" name="Google Shape;664;p25"/>
              <p:cNvPicPr preferRelativeResize="0"/>
              <p:nvPr/>
            </p:nvPicPr>
            <p:blipFill rotWithShape="1">
              <a:blip r:embed="rId3">
                <a:alphaModFix/>
              </a:blip>
              <a:srcRect b="0" l="0" r="0" t="0"/>
              <a:stretch/>
            </p:blipFill>
            <p:spPr>
              <a:xfrm>
                <a:off x="1005003" y="1898512"/>
                <a:ext cx="640080" cy="640080"/>
              </a:xfrm>
              <a:prstGeom prst="rect">
                <a:avLst/>
              </a:prstGeom>
              <a:noFill/>
              <a:ln>
                <a:noFill/>
              </a:ln>
            </p:spPr>
          </p:pic>
          <p:pic>
            <p:nvPicPr>
              <p:cNvPr id="665" name="Google Shape;665;p25"/>
              <p:cNvPicPr preferRelativeResize="0"/>
              <p:nvPr/>
            </p:nvPicPr>
            <p:blipFill rotWithShape="1">
              <a:blip r:embed="rId4">
                <a:alphaModFix/>
              </a:blip>
              <a:srcRect b="0" l="0" r="0" t="0"/>
              <a:stretch/>
            </p:blipFill>
            <p:spPr>
              <a:xfrm>
                <a:off x="1966788" y="2538592"/>
                <a:ext cx="640080" cy="640080"/>
              </a:xfrm>
              <a:prstGeom prst="rect">
                <a:avLst/>
              </a:prstGeom>
              <a:noFill/>
              <a:ln>
                <a:noFill/>
              </a:ln>
            </p:spPr>
          </p:pic>
          <p:sp>
            <p:nvSpPr>
              <p:cNvPr id="666" name="Google Shape;666;p25"/>
              <p:cNvSpPr txBox="1"/>
              <p:nvPr/>
            </p:nvSpPr>
            <p:spPr>
              <a:xfrm>
                <a:off x="1049967" y="2557712"/>
                <a:ext cx="55015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AMI</a:t>
                </a:r>
                <a:endParaRPr/>
              </a:p>
            </p:txBody>
          </p:sp>
          <p:sp>
            <p:nvSpPr>
              <p:cNvPr id="667" name="Google Shape;667;p25"/>
              <p:cNvSpPr txBox="1"/>
              <p:nvPr/>
            </p:nvSpPr>
            <p:spPr>
              <a:xfrm>
                <a:off x="1585356" y="3228465"/>
                <a:ext cx="14029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Instância do EC2</a:t>
                </a:r>
                <a:endParaRPr/>
              </a:p>
            </p:txBody>
          </p:sp>
          <p:cxnSp>
            <p:nvCxnSpPr>
              <p:cNvPr id="668" name="Google Shape;668;p25"/>
              <p:cNvCxnSpPr>
                <a:stCxn id="664" idx="3"/>
                <a:endCxn id="665" idx="0"/>
              </p:cNvCxnSpPr>
              <p:nvPr/>
            </p:nvCxnSpPr>
            <p:spPr>
              <a:xfrm>
                <a:off x="1645083" y="2218552"/>
                <a:ext cx="641700" cy="320100"/>
              </a:xfrm>
              <a:prstGeom prst="bentConnector2">
                <a:avLst/>
              </a:prstGeom>
              <a:noFill/>
              <a:ln cap="flat" cmpd="sng" w="9525">
                <a:solidFill>
                  <a:schemeClr val="accent1"/>
                </a:solidFill>
                <a:prstDash val="solid"/>
                <a:miter lim="800000"/>
                <a:headEnd len="sm" w="sm" type="none"/>
                <a:tailEnd len="med" w="med" type="triangle"/>
              </a:ln>
            </p:spPr>
          </p:cxnSp>
        </p:grpSp>
        <p:grpSp>
          <p:nvGrpSpPr>
            <p:cNvPr id="669" name="Google Shape;669;p25"/>
            <p:cNvGrpSpPr/>
            <p:nvPr/>
          </p:nvGrpSpPr>
          <p:grpSpPr>
            <a:xfrm>
              <a:off x="845127" y="4060534"/>
              <a:ext cx="2483063" cy="2185750"/>
              <a:chOff x="845127" y="4060534"/>
              <a:chExt cx="2483063" cy="2185750"/>
            </a:xfrm>
          </p:grpSpPr>
          <p:sp>
            <p:nvSpPr>
              <p:cNvPr id="670" name="Google Shape;670;p25"/>
              <p:cNvSpPr/>
              <p:nvPr/>
            </p:nvSpPr>
            <p:spPr>
              <a:xfrm>
                <a:off x="859310" y="4691804"/>
                <a:ext cx="2468880" cy="155448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AMI</a:t>
                </a:r>
                <a:endParaRPr/>
              </a:p>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Tipo de instância</a:t>
                </a:r>
                <a:endParaRPr/>
              </a:p>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Função do IAM</a:t>
                </a:r>
                <a:endParaRPr/>
              </a:p>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Grupos de segurança</a:t>
                </a:r>
                <a:endParaRPr/>
              </a:p>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Volumes do EBS</a:t>
                </a:r>
                <a:endParaRPr/>
              </a:p>
            </p:txBody>
          </p:sp>
          <p:sp>
            <p:nvSpPr>
              <p:cNvPr id="671" name="Google Shape;671;p25"/>
              <p:cNvSpPr/>
              <p:nvPr/>
            </p:nvSpPr>
            <p:spPr>
              <a:xfrm>
                <a:off x="845127" y="4060534"/>
                <a:ext cx="2468880" cy="53731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Configuração de execução</a:t>
                </a:r>
                <a:endParaRPr/>
              </a:p>
            </p:txBody>
          </p:sp>
        </p:grpSp>
      </p:grpSp>
      <p:grpSp>
        <p:nvGrpSpPr>
          <p:cNvPr id="672" name="Google Shape;672;p25"/>
          <p:cNvGrpSpPr/>
          <p:nvPr/>
        </p:nvGrpSpPr>
        <p:grpSpPr>
          <a:xfrm>
            <a:off x="3314007" y="1278309"/>
            <a:ext cx="4496707" cy="4084560"/>
            <a:chOff x="3314007" y="1278309"/>
            <a:chExt cx="4496707" cy="4084560"/>
          </a:xfrm>
        </p:grpSpPr>
        <p:grpSp>
          <p:nvGrpSpPr>
            <p:cNvPr id="673" name="Google Shape;673;p25"/>
            <p:cNvGrpSpPr/>
            <p:nvPr/>
          </p:nvGrpSpPr>
          <p:grpSpPr>
            <a:xfrm>
              <a:off x="4332067" y="1278309"/>
              <a:ext cx="3478647" cy="4084560"/>
              <a:chOff x="4332067" y="1278309"/>
              <a:chExt cx="3478647" cy="4084560"/>
            </a:xfrm>
          </p:grpSpPr>
          <p:grpSp>
            <p:nvGrpSpPr>
              <p:cNvPr id="674" name="Google Shape;674;p25"/>
              <p:cNvGrpSpPr/>
              <p:nvPr/>
            </p:nvGrpSpPr>
            <p:grpSpPr>
              <a:xfrm>
                <a:off x="4332067" y="1801529"/>
                <a:ext cx="3478647" cy="2069610"/>
                <a:chOff x="3878117" y="2165596"/>
                <a:chExt cx="3478647" cy="2069610"/>
              </a:xfrm>
            </p:grpSpPr>
            <p:sp>
              <p:nvSpPr>
                <p:cNvPr id="675" name="Google Shape;675;p25"/>
                <p:cNvSpPr/>
                <p:nvPr/>
              </p:nvSpPr>
              <p:spPr>
                <a:xfrm>
                  <a:off x="3878117" y="2165596"/>
                  <a:ext cx="3478647" cy="206961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pt-BR" sz="1600" u="none" cap="none" strike="noStrike">
                      <a:solidFill>
                        <a:srgbClr val="1D8900"/>
                      </a:solidFill>
                      <a:latin typeface="Arial"/>
                      <a:ea typeface="Arial"/>
                      <a:cs typeface="Arial"/>
                      <a:sym typeface="Arial"/>
                    </a:rPr>
                    <a:t> VPC</a:t>
                  </a:r>
                  <a:endParaRPr/>
                </a:p>
              </p:txBody>
            </p:sp>
            <p:sp>
              <p:nvSpPr>
                <p:cNvPr id="676" name="Google Shape;676;p25"/>
                <p:cNvSpPr/>
                <p:nvPr/>
              </p:nvSpPr>
              <p:spPr>
                <a:xfrm>
                  <a:off x="4390737" y="2601545"/>
                  <a:ext cx="2799772" cy="14994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pt-BR" sz="1600" u="none" cap="none" strike="noStrike">
                      <a:solidFill>
                        <a:srgbClr val="007CBC"/>
                      </a:solidFill>
                      <a:latin typeface="Arial"/>
                      <a:ea typeface="Arial"/>
                      <a:cs typeface="Arial"/>
                      <a:sym typeface="Arial"/>
                    </a:rPr>
                    <a:t>   Sub-rede privada</a:t>
                  </a:r>
                  <a:endParaRPr/>
                </a:p>
              </p:txBody>
            </p:sp>
            <p:sp>
              <p:nvSpPr>
                <p:cNvPr id="677" name="Google Shape;677;p25"/>
                <p:cNvSpPr/>
                <p:nvPr/>
              </p:nvSpPr>
              <p:spPr>
                <a:xfrm>
                  <a:off x="5041909" y="3007106"/>
                  <a:ext cx="1940782" cy="941439"/>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Arial"/>
                    <a:buNone/>
                  </a:pPr>
                  <a:r>
                    <a:rPr b="0" i="0" lang="pt-BR" sz="1600" u="none" cap="none" strike="noStrike">
                      <a:solidFill>
                        <a:srgbClr val="D86613"/>
                      </a:solidFill>
                      <a:latin typeface="Arial"/>
                      <a:ea typeface="Arial"/>
                      <a:cs typeface="Arial"/>
                      <a:sym typeface="Arial"/>
                    </a:rPr>
                    <a:t>Grupo de Auto Scaling</a:t>
                  </a:r>
                  <a:endParaRPr/>
                </a:p>
              </p:txBody>
            </p:sp>
            <p:pic>
              <p:nvPicPr>
                <p:cNvPr id="678" name="Google Shape;678;p25"/>
                <p:cNvPicPr preferRelativeResize="0"/>
                <p:nvPr/>
              </p:nvPicPr>
              <p:blipFill rotWithShape="1">
                <a:blip r:embed="rId5">
                  <a:alphaModFix/>
                </a:blip>
                <a:srcRect b="0" l="0" r="0" t="0"/>
                <a:stretch/>
              </p:blipFill>
              <p:spPr>
                <a:xfrm>
                  <a:off x="5875140" y="3007106"/>
                  <a:ext cx="274320" cy="274320"/>
                </a:xfrm>
                <a:prstGeom prst="rect">
                  <a:avLst/>
                </a:prstGeom>
                <a:noFill/>
                <a:ln>
                  <a:noFill/>
                </a:ln>
              </p:spPr>
            </p:pic>
            <p:pic>
              <p:nvPicPr>
                <p:cNvPr id="679" name="Google Shape;679;p25"/>
                <p:cNvPicPr preferRelativeResize="0"/>
                <p:nvPr/>
              </p:nvPicPr>
              <p:blipFill rotWithShape="1">
                <a:blip r:embed="rId6">
                  <a:alphaModFix/>
                </a:blip>
                <a:srcRect b="0" l="0" r="0" t="0"/>
                <a:stretch/>
              </p:blipFill>
              <p:spPr>
                <a:xfrm>
                  <a:off x="3878118" y="2165596"/>
                  <a:ext cx="457200" cy="457200"/>
                </a:xfrm>
                <a:prstGeom prst="rect">
                  <a:avLst/>
                </a:prstGeom>
                <a:noFill/>
                <a:ln>
                  <a:noFill/>
                </a:ln>
              </p:spPr>
            </p:pic>
            <p:pic>
              <p:nvPicPr>
                <p:cNvPr id="680" name="Google Shape;680;p25"/>
                <p:cNvPicPr preferRelativeResize="0"/>
                <p:nvPr/>
              </p:nvPicPr>
              <p:blipFill rotWithShape="1">
                <a:blip r:embed="rId7">
                  <a:alphaModFix/>
                </a:blip>
                <a:srcRect b="0" l="0" r="0" t="0"/>
                <a:stretch/>
              </p:blipFill>
              <p:spPr>
                <a:xfrm>
                  <a:off x="4390738" y="2599186"/>
                  <a:ext cx="457200" cy="457200"/>
                </a:xfrm>
                <a:prstGeom prst="rect">
                  <a:avLst/>
                </a:prstGeom>
                <a:noFill/>
                <a:ln>
                  <a:noFill/>
                </a:ln>
              </p:spPr>
            </p:pic>
          </p:grpSp>
          <p:sp>
            <p:nvSpPr>
              <p:cNvPr id="681" name="Google Shape;681;p25"/>
              <p:cNvSpPr txBox="1"/>
              <p:nvPr/>
            </p:nvSpPr>
            <p:spPr>
              <a:xfrm>
                <a:off x="5466898" y="1278309"/>
                <a:ext cx="12442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800" u="none" cap="none" strike="noStrike">
                    <a:solidFill>
                      <a:schemeClr val="dk1"/>
                    </a:solidFill>
                    <a:latin typeface="Arial"/>
                    <a:ea typeface="Arial"/>
                    <a:cs typeface="Arial"/>
                    <a:sym typeface="Arial"/>
                  </a:rPr>
                  <a:t>Onde</a:t>
                </a:r>
                <a:endParaRPr/>
              </a:p>
            </p:txBody>
          </p:sp>
          <p:grpSp>
            <p:nvGrpSpPr>
              <p:cNvPr id="682" name="Google Shape;682;p25"/>
              <p:cNvGrpSpPr/>
              <p:nvPr/>
            </p:nvGrpSpPr>
            <p:grpSpPr>
              <a:xfrm>
                <a:off x="4836950" y="4060534"/>
                <a:ext cx="2468880" cy="1302335"/>
                <a:chOff x="4836950" y="4060534"/>
                <a:chExt cx="2468880" cy="1302335"/>
              </a:xfrm>
            </p:grpSpPr>
            <p:sp>
              <p:nvSpPr>
                <p:cNvPr id="683" name="Google Shape;683;p25"/>
                <p:cNvSpPr/>
                <p:nvPr/>
              </p:nvSpPr>
              <p:spPr>
                <a:xfrm>
                  <a:off x="4836950" y="4557789"/>
                  <a:ext cx="2468880" cy="80508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VPC e sub-redes</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Load balancer</a:t>
                  </a:r>
                  <a:endParaRPr b="0" i="0" sz="1800" u="none" cap="none" strike="noStrike">
                    <a:solidFill>
                      <a:schemeClr val="dk1"/>
                    </a:solidFill>
                    <a:latin typeface="Arial"/>
                    <a:ea typeface="Arial"/>
                    <a:cs typeface="Arial"/>
                    <a:sym typeface="Arial"/>
                  </a:endParaRPr>
                </a:p>
              </p:txBody>
            </p:sp>
            <p:sp>
              <p:nvSpPr>
                <p:cNvPr id="684" name="Google Shape;684;p25"/>
                <p:cNvSpPr/>
                <p:nvPr/>
              </p:nvSpPr>
              <p:spPr>
                <a:xfrm>
                  <a:off x="4836950" y="4060534"/>
                  <a:ext cx="2468880" cy="53731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Grupo de Auto Scaling</a:t>
                  </a:r>
                  <a:endParaRPr b="1" i="0" sz="1800" u="none" cap="none" strike="noStrike">
                    <a:solidFill>
                      <a:schemeClr val="accent5"/>
                    </a:solidFill>
                    <a:latin typeface="Arial"/>
                    <a:ea typeface="Arial"/>
                    <a:cs typeface="Arial"/>
                    <a:sym typeface="Arial"/>
                  </a:endParaRPr>
                </a:p>
              </p:txBody>
            </p:sp>
          </p:grpSp>
        </p:grpSp>
        <p:cxnSp>
          <p:nvCxnSpPr>
            <p:cNvPr id="685" name="Google Shape;685;p25"/>
            <p:cNvCxnSpPr>
              <a:stCxn id="671" idx="3"/>
              <a:endCxn id="684" idx="1"/>
            </p:cNvCxnSpPr>
            <p:nvPr/>
          </p:nvCxnSpPr>
          <p:spPr>
            <a:xfrm>
              <a:off x="3314007" y="4329189"/>
              <a:ext cx="1522800" cy="0"/>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686" name="Google Shape;686;p25"/>
          <p:cNvGrpSpPr/>
          <p:nvPr/>
        </p:nvGrpSpPr>
        <p:grpSpPr>
          <a:xfrm>
            <a:off x="7305830" y="1253595"/>
            <a:ext cx="4886169" cy="5267009"/>
            <a:chOff x="7305830" y="1278309"/>
            <a:chExt cx="4886169" cy="5267009"/>
          </a:xfrm>
        </p:grpSpPr>
        <p:cxnSp>
          <p:nvCxnSpPr>
            <p:cNvPr id="687" name="Google Shape;687;p25"/>
            <p:cNvCxnSpPr>
              <a:stCxn id="684" idx="3"/>
              <a:endCxn id="688" idx="1"/>
            </p:cNvCxnSpPr>
            <p:nvPr/>
          </p:nvCxnSpPr>
          <p:spPr>
            <a:xfrm flipH="1" rot="10800000">
              <a:off x="7305830" y="2030103"/>
              <a:ext cx="1532100" cy="2323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89" name="Google Shape;689;p25"/>
            <p:cNvCxnSpPr>
              <a:stCxn id="684" idx="3"/>
              <a:endCxn id="690" idx="1"/>
            </p:cNvCxnSpPr>
            <p:nvPr/>
          </p:nvCxnSpPr>
          <p:spPr>
            <a:xfrm flipH="1" rot="10800000">
              <a:off x="7305830" y="3028203"/>
              <a:ext cx="1532100" cy="1325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91" name="Google Shape;691;p25"/>
            <p:cNvCxnSpPr>
              <a:stCxn id="684" idx="3"/>
              <a:endCxn id="692" idx="1"/>
            </p:cNvCxnSpPr>
            <p:nvPr/>
          </p:nvCxnSpPr>
          <p:spPr>
            <a:xfrm flipH="1" rot="10800000">
              <a:off x="7305830" y="4017303"/>
              <a:ext cx="1532100" cy="336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93" name="Google Shape;693;p25"/>
            <p:cNvCxnSpPr>
              <a:stCxn id="684" idx="3"/>
              <a:endCxn id="694" idx="1"/>
            </p:cNvCxnSpPr>
            <p:nvPr/>
          </p:nvCxnSpPr>
          <p:spPr>
            <a:xfrm>
              <a:off x="7305830" y="4353903"/>
              <a:ext cx="1532100" cy="678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95" name="Google Shape;695;p25"/>
            <p:cNvCxnSpPr>
              <a:stCxn id="684" idx="3"/>
              <a:endCxn id="696" idx="1"/>
            </p:cNvCxnSpPr>
            <p:nvPr/>
          </p:nvCxnSpPr>
          <p:spPr>
            <a:xfrm>
              <a:off x="7305830" y="4353903"/>
              <a:ext cx="1532100" cy="1674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nvGrpSpPr>
            <p:cNvPr id="697" name="Google Shape;697;p25"/>
            <p:cNvGrpSpPr/>
            <p:nvPr/>
          </p:nvGrpSpPr>
          <p:grpSpPr>
            <a:xfrm>
              <a:off x="8838020" y="1278309"/>
              <a:ext cx="3353979" cy="5267009"/>
              <a:chOff x="8838020" y="1278309"/>
              <a:chExt cx="3353979" cy="5267009"/>
            </a:xfrm>
          </p:grpSpPr>
          <p:grpSp>
            <p:nvGrpSpPr>
              <p:cNvPr id="698" name="Google Shape;698;p25"/>
              <p:cNvGrpSpPr/>
              <p:nvPr/>
            </p:nvGrpSpPr>
            <p:grpSpPr>
              <a:xfrm>
                <a:off x="8838021" y="3788678"/>
                <a:ext cx="3200400" cy="767339"/>
                <a:chOff x="8838021" y="4015538"/>
                <a:chExt cx="3200400" cy="767339"/>
              </a:xfrm>
            </p:grpSpPr>
            <p:sp>
              <p:nvSpPr>
                <p:cNvPr id="692" name="Google Shape;692;p25"/>
                <p:cNvSpPr/>
                <p:nvPr/>
              </p:nvSpPr>
              <p:spPr>
                <a:xfrm>
                  <a:off x="8838021" y="4015538"/>
                  <a:ext cx="3200400" cy="45720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Escalabilidade programada</a:t>
                  </a:r>
                  <a:endParaRPr/>
                </a:p>
              </p:txBody>
            </p:sp>
            <p:sp>
              <p:nvSpPr>
                <p:cNvPr id="699" name="Google Shape;699;p25"/>
                <p:cNvSpPr/>
                <p:nvPr/>
              </p:nvSpPr>
              <p:spPr>
                <a:xfrm>
                  <a:off x="8838021" y="4508557"/>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Ações programadas</a:t>
                  </a:r>
                  <a:endParaRPr/>
                </a:p>
              </p:txBody>
            </p:sp>
          </p:grpSp>
          <p:sp>
            <p:nvSpPr>
              <p:cNvPr id="700" name="Google Shape;700;p25"/>
              <p:cNvSpPr txBox="1"/>
              <p:nvPr/>
            </p:nvSpPr>
            <p:spPr>
              <a:xfrm>
                <a:off x="9658028" y="1278309"/>
                <a:ext cx="11240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800" u="none" cap="none" strike="noStrike">
                    <a:solidFill>
                      <a:schemeClr val="dk1"/>
                    </a:solidFill>
                    <a:latin typeface="Arial"/>
                    <a:ea typeface="Arial"/>
                    <a:cs typeface="Arial"/>
                    <a:sym typeface="Arial"/>
                  </a:rPr>
                  <a:t>Quando</a:t>
                </a:r>
                <a:endParaRPr/>
              </a:p>
            </p:txBody>
          </p:sp>
          <p:grpSp>
            <p:nvGrpSpPr>
              <p:cNvPr id="701" name="Google Shape;701;p25"/>
              <p:cNvGrpSpPr/>
              <p:nvPr/>
            </p:nvGrpSpPr>
            <p:grpSpPr>
              <a:xfrm>
                <a:off x="8838020" y="4803756"/>
                <a:ext cx="3353979" cy="810310"/>
                <a:chOff x="8838020" y="4907796"/>
                <a:chExt cx="3353979" cy="810310"/>
              </a:xfrm>
            </p:grpSpPr>
            <p:sp>
              <p:nvSpPr>
                <p:cNvPr id="702" name="Google Shape;702;p25"/>
                <p:cNvSpPr/>
                <p:nvPr/>
              </p:nvSpPr>
              <p:spPr>
                <a:xfrm>
                  <a:off x="8838020" y="5443786"/>
                  <a:ext cx="3353979"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Políticas de escalabilidade</a:t>
                  </a:r>
                  <a:endParaRPr/>
                </a:p>
              </p:txBody>
            </p:sp>
            <p:sp>
              <p:nvSpPr>
                <p:cNvPr id="694" name="Google Shape;694;p25"/>
                <p:cNvSpPr/>
                <p:nvPr/>
              </p:nvSpPr>
              <p:spPr>
                <a:xfrm>
                  <a:off x="8838021" y="4907796"/>
                  <a:ext cx="3200400" cy="45720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Escalabilidade dinâmica</a:t>
                  </a:r>
                  <a:endParaRPr/>
                </a:p>
              </p:txBody>
            </p:sp>
          </p:grpSp>
          <p:grpSp>
            <p:nvGrpSpPr>
              <p:cNvPr id="703" name="Google Shape;703;p25"/>
              <p:cNvGrpSpPr/>
              <p:nvPr/>
            </p:nvGrpSpPr>
            <p:grpSpPr>
              <a:xfrm>
                <a:off x="8838021" y="5800052"/>
                <a:ext cx="3200400" cy="745266"/>
                <a:chOff x="8838021" y="5800052"/>
                <a:chExt cx="3200400" cy="745266"/>
              </a:xfrm>
            </p:grpSpPr>
            <p:sp>
              <p:nvSpPr>
                <p:cNvPr id="704" name="Google Shape;704;p25"/>
                <p:cNvSpPr/>
                <p:nvPr/>
              </p:nvSpPr>
              <p:spPr>
                <a:xfrm>
                  <a:off x="8838021" y="6270998"/>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AWS Auto Scaling</a:t>
                  </a:r>
                  <a:endParaRPr b="0" i="0" sz="1800" u="none" cap="none" strike="noStrike">
                    <a:solidFill>
                      <a:schemeClr val="dk1"/>
                    </a:solidFill>
                    <a:latin typeface="Arial"/>
                    <a:ea typeface="Arial"/>
                    <a:cs typeface="Arial"/>
                    <a:sym typeface="Arial"/>
                  </a:endParaRPr>
                </a:p>
              </p:txBody>
            </p:sp>
            <p:sp>
              <p:nvSpPr>
                <p:cNvPr id="696" name="Google Shape;696;p25"/>
                <p:cNvSpPr/>
                <p:nvPr/>
              </p:nvSpPr>
              <p:spPr>
                <a:xfrm>
                  <a:off x="8838021" y="5800052"/>
                  <a:ext cx="3200400" cy="45720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Escalabilidade preditiva</a:t>
                  </a:r>
                  <a:endParaRPr/>
                </a:p>
              </p:txBody>
            </p:sp>
          </p:grpSp>
          <p:grpSp>
            <p:nvGrpSpPr>
              <p:cNvPr id="705" name="Google Shape;705;p25"/>
              <p:cNvGrpSpPr/>
              <p:nvPr/>
            </p:nvGrpSpPr>
            <p:grpSpPr>
              <a:xfrm>
                <a:off x="8838021" y="1801529"/>
                <a:ext cx="3200400" cy="863908"/>
                <a:chOff x="8838021" y="1801529"/>
                <a:chExt cx="3200400" cy="863908"/>
              </a:xfrm>
            </p:grpSpPr>
            <p:sp>
              <p:nvSpPr>
                <p:cNvPr id="688" name="Google Shape;688;p25"/>
                <p:cNvSpPr/>
                <p:nvPr/>
              </p:nvSpPr>
              <p:spPr>
                <a:xfrm>
                  <a:off x="8838021" y="1801529"/>
                  <a:ext cx="3200400" cy="45720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Manter o número atual</a:t>
                  </a:r>
                  <a:endParaRPr/>
                </a:p>
              </p:txBody>
            </p:sp>
            <p:sp>
              <p:nvSpPr>
                <p:cNvPr id="706" name="Google Shape;706;p25"/>
                <p:cNvSpPr/>
                <p:nvPr/>
              </p:nvSpPr>
              <p:spPr>
                <a:xfrm>
                  <a:off x="8848441" y="2391117"/>
                  <a:ext cx="318998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Verificações de integridade</a:t>
                  </a:r>
                  <a:endParaRPr/>
                </a:p>
              </p:txBody>
            </p:sp>
          </p:grpSp>
          <p:grpSp>
            <p:nvGrpSpPr>
              <p:cNvPr id="707" name="Google Shape;707;p25"/>
              <p:cNvGrpSpPr/>
              <p:nvPr/>
            </p:nvGrpSpPr>
            <p:grpSpPr>
              <a:xfrm>
                <a:off x="8838021" y="2799496"/>
                <a:ext cx="3210820" cy="843913"/>
                <a:chOff x="8838021" y="2915471"/>
                <a:chExt cx="3210820" cy="843913"/>
              </a:xfrm>
            </p:grpSpPr>
            <p:sp>
              <p:nvSpPr>
                <p:cNvPr id="690" name="Google Shape;690;p25"/>
                <p:cNvSpPr/>
                <p:nvPr/>
              </p:nvSpPr>
              <p:spPr>
                <a:xfrm>
                  <a:off x="8838021" y="2915471"/>
                  <a:ext cx="3200400" cy="457200"/>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accent5"/>
                      </a:solidFill>
                      <a:latin typeface="Arial"/>
                      <a:ea typeface="Arial"/>
                      <a:cs typeface="Arial"/>
                      <a:sym typeface="Arial"/>
                    </a:rPr>
                    <a:t>Escalabilidade manual</a:t>
                  </a:r>
                  <a:endParaRPr/>
                </a:p>
              </p:txBody>
            </p:sp>
            <p:sp>
              <p:nvSpPr>
                <p:cNvPr id="708" name="Google Shape;708;p25"/>
                <p:cNvSpPr/>
                <p:nvPr/>
              </p:nvSpPr>
              <p:spPr>
                <a:xfrm>
                  <a:off x="8848441" y="3485064"/>
                  <a:ext cx="32004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Capacidade mínima, máxima e desejada</a:t>
                  </a:r>
                  <a:endParaRPr/>
                </a:p>
              </p:txBody>
            </p:sp>
          </p:grpSp>
        </p:grpSp>
      </p:grpSp>
      <p:sp>
        <p:nvSpPr>
          <p:cNvPr id="709" name="Google Shape;709;p25"/>
          <p:cNvSpPr txBox="1"/>
          <p:nvPr>
            <p:ph idx="11" type="ftr"/>
          </p:nvPr>
        </p:nvSpPr>
        <p:spPr>
          <a:xfrm>
            <a:off x="419100" y="6356350"/>
            <a:ext cx="44255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710" name="Google Shape;710;p2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Implementação da escalabilidade dinâmica</a:t>
            </a:r>
            <a:endParaRPr>
              <a:solidFill>
                <a:srgbClr val="FFFFFF"/>
              </a:solidFill>
              <a:latin typeface="Arial"/>
              <a:ea typeface="Arial"/>
              <a:cs typeface="Arial"/>
              <a:sym typeface="Arial"/>
            </a:endParaRPr>
          </a:p>
        </p:txBody>
      </p:sp>
      <p:grpSp>
        <p:nvGrpSpPr>
          <p:cNvPr descr="elastic load balancing distributing traffic to ec2 instances in auto scaling group. amazon cloudwatch collecting cpu utilization metrics and triggering amazon ec2 auto scaling." id="716" name="Google Shape;716;p26"/>
          <p:cNvGrpSpPr/>
          <p:nvPr/>
        </p:nvGrpSpPr>
        <p:grpSpPr>
          <a:xfrm>
            <a:off x="1389957" y="1284330"/>
            <a:ext cx="10863174" cy="5021299"/>
            <a:chOff x="1389957" y="1284330"/>
            <a:chExt cx="10863174" cy="5021299"/>
          </a:xfrm>
        </p:grpSpPr>
        <p:pic>
          <p:nvPicPr>
            <p:cNvPr id="717" name="Google Shape;717;p26"/>
            <p:cNvPicPr preferRelativeResize="0"/>
            <p:nvPr/>
          </p:nvPicPr>
          <p:blipFill rotWithShape="1">
            <a:blip r:embed="rId3">
              <a:alphaModFix/>
            </a:blip>
            <a:srcRect b="0" l="0" r="0" t="0"/>
            <a:stretch/>
          </p:blipFill>
          <p:spPr>
            <a:xfrm>
              <a:off x="8858419" y="5001954"/>
              <a:ext cx="914400" cy="914400"/>
            </a:xfrm>
            <a:prstGeom prst="rect">
              <a:avLst/>
            </a:prstGeom>
            <a:noFill/>
            <a:ln>
              <a:noFill/>
            </a:ln>
          </p:spPr>
        </p:pic>
        <p:pic>
          <p:nvPicPr>
            <p:cNvPr id="718" name="Google Shape;718;p26"/>
            <p:cNvPicPr preferRelativeResize="0"/>
            <p:nvPr/>
          </p:nvPicPr>
          <p:blipFill rotWithShape="1">
            <a:blip r:embed="rId4">
              <a:alphaModFix/>
            </a:blip>
            <a:srcRect b="0" l="0" r="0" t="0"/>
            <a:stretch/>
          </p:blipFill>
          <p:spPr>
            <a:xfrm>
              <a:off x="2264201" y="5001954"/>
              <a:ext cx="914400" cy="914400"/>
            </a:xfrm>
            <a:prstGeom prst="rect">
              <a:avLst/>
            </a:prstGeom>
            <a:noFill/>
            <a:ln>
              <a:noFill/>
            </a:ln>
          </p:spPr>
        </p:pic>
        <p:pic>
          <p:nvPicPr>
            <p:cNvPr id="719" name="Google Shape;719;p26"/>
            <p:cNvPicPr preferRelativeResize="0"/>
            <p:nvPr/>
          </p:nvPicPr>
          <p:blipFill rotWithShape="1">
            <a:blip r:embed="rId5">
              <a:alphaModFix/>
            </a:blip>
            <a:srcRect b="0" l="0" r="0" t="0"/>
            <a:stretch/>
          </p:blipFill>
          <p:spPr>
            <a:xfrm>
              <a:off x="5276024" y="1284330"/>
              <a:ext cx="914400" cy="914400"/>
            </a:xfrm>
            <a:prstGeom prst="rect">
              <a:avLst/>
            </a:prstGeom>
            <a:noFill/>
            <a:ln>
              <a:noFill/>
            </a:ln>
          </p:spPr>
        </p:pic>
        <p:pic>
          <p:nvPicPr>
            <p:cNvPr id="720" name="Google Shape;720;p26"/>
            <p:cNvPicPr preferRelativeResize="0"/>
            <p:nvPr/>
          </p:nvPicPr>
          <p:blipFill rotWithShape="1">
            <a:blip r:embed="rId6">
              <a:alphaModFix/>
            </a:blip>
            <a:srcRect b="0" l="0" r="0" t="0"/>
            <a:stretch/>
          </p:blipFill>
          <p:spPr>
            <a:xfrm>
              <a:off x="5526093" y="3043901"/>
              <a:ext cx="455744" cy="455744"/>
            </a:xfrm>
            <a:prstGeom prst="rect">
              <a:avLst/>
            </a:prstGeom>
            <a:noFill/>
            <a:ln>
              <a:noFill/>
            </a:ln>
          </p:spPr>
        </p:pic>
        <p:sp>
          <p:nvSpPr>
            <p:cNvPr id="721" name="Google Shape;721;p26"/>
            <p:cNvSpPr/>
            <p:nvPr/>
          </p:nvSpPr>
          <p:spPr>
            <a:xfrm>
              <a:off x="4119681" y="3027128"/>
              <a:ext cx="3206057" cy="2209656"/>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D86613"/>
                </a:solidFill>
                <a:latin typeface="Arial"/>
                <a:ea typeface="Arial"/>
                <a:cs typeface="Arial"/>
                <a:sym typeface="Arial"/>
              </a:endParaRPr>
            </a:p>
            <a:p>
              <a:pPr indent="0" lvl="0" marL="0" marR="0" rtl="0" algn="ctr">
                <a:spcBef>
                  <a:spcPts val="0"/>
                </a:spcBef>
                <a:spcAft>
                  <a:spcPts val="0"/>
                </a:spcAft>
                <a:buNone/>
              </a:pPr>
              <a:r>
                <a:rPr b="0" i="0" lang="pt-BR" sz="1600" u="none" cap="none" strike="noStrike">
                  <a:solidFill>
                    <a:srgbClr val="D86613"/>
                  </a:solidFill>
                  <a:latin typeface="Arial"/>
                  <a:ea typeface="Arial"/>
                  <a:cs typeface="Arial"/>
                  <a:sym typeface="Arial"/>
                </a:rPr>
                <a:t>Grupo de Auto Scaling</a:t>
              </a:r>
              <a:endParaRPr/>
            </a:p>
          </p:txBody>
        </p:sp>
        <p:cxnSp>
          <p:nvCxnSpPr>
            <p:cNvPr id="722" name="Google Shape;722;p26"/>
            <p:cNvCxnSpPr>
              <a:stCxn id="719" idx="3"/>
              <a:endCxn id="717" idx="0"/>
            </p:cNvCxnSpPr>
            <p:nvPr/>
          </p:nvCxnSpPr>
          <p:spPr>
            <a:xfrm>
              <a:off x="6190424" y="1741530"/>
              <a:ext cx="3125100" cy="3260400"/>
            </a:xfrm>
            <a:prstGeom prst="bentConnector2">
              <a:avLst/>
            </a:prstGeom>
            <a:noFill/>
            <a:ln cap="flat" cmpd="sng" w="25400">
              <a:solidFill>
                <a:srgbClr val="202936"/>
              </a:solidFill>
              <a:prstDash val="dash"/>
              <a:miter lim="800000"/>
              <a:headEnd len="sm" w="sm" type="none"/>
              <a:tailEnd len="med" w="med" type="stealth"/>
            </a:ln>
          </p:spPr>
        </p:cxnSp>
        <p:cxnSp>
          <p:nvCxnSpPr>
            <p:cNvPr id="723" name="Google Shape;723;p26"/>
            <p:cNvCxnSpPr>
              <a:stCxn id="717" idx="1"/>
              <a:endCxn id="718" idx="3"/>
            </p:cNvCxnSpPr>
            <p:nvPr/>
          </p:nvCxnSpPr>
          <p:spPr>
            <a:xfrm rot="10800000">
              <a:off x="3178519" y="5459154"/>
              <a:ext cx="5679900" cy="0"/>
            </a:xfrm>
            <a:prstGeom prst="straightConnector1">
              <a:avLst/>
            </a:prstGeom>
            <a:noFill/>
            <a:ln cap="flat" cmpd="sng" w="25400">
              <a:solidFill>
                <a:srgbClr val="202936"/>
              </a:solidFill>
              <a:prstDash val="dash"/>
              <a:miter lim="800000"/>
              <a:headEnd len="sm" w="sm" type="none"/>
              <a:tailEnd len="med" w="med" type="stealth"/>
            </a:ln>
          </p:spPr>
        </p:cxnSp>
        <p:cxnSp>
          <p:nvCxnSpPr>
            <p:cNvPr id="724" name="Google Shape;724;p26"/>
            <p:cNvCxnSpPr>
              <a:stCxn id="718" idx="0"/>
              <a:endCxn id="719" idx="1"/>
            </p:cNvCxnSpPr>
            <p:nvPr/>
          </p:nvCxnSpPr>
          <p:spPr>
            <a:xfrm rot="-5400000">
              <a:off x="2368451" y="2094504"/>
              <a:ext cx="3260400" cy="2554500"/>
            </a:xfrm>
            <a:prstGeom prst="bentConnector2">
              <a:avLst/>
            </a:prstGeom>
            <a:noFill/>
            <a:ln cap="flat" cmpd="sng" w="25400">
              <a:solidFill>
                <a:srgbClr val="202936"/>
              </a:solidFill>
              <a:prstDash val="dash"/>
              <a:miter lim="800000"/>
              <a:headEnd len="sm" w="sm" type="none"/>
              <a:tailEnd len="med" w="med" type="stealth"/>
            </a:ln>
          </p:spPr>
        </p:cxnSp>
        <p:pic>
          <p:nvPicPr>
            <p:cNvPr id="725" name="Google Shape;725;p26"/>
            <p:cNvPicPr preferRelativeResize="0"/>
            <p:nvPr/>
          </p:nvPicPr>
          <p:blipFill rotWithShape="1">
            <a:blip r:embed="rId7">
              <a:alphaModFix/>
            </a:blip>
            <a:srcRect b="0" l="0" r="0" t="0"/>
            <a:stretch/>
          </p:blipFill>
          <p:spPr>
            <a:xfrm>
              <a:off x="4416212" y="4074831"/>
              <a:ext cx="635000" cy="635000"/>
            </a:xfrm>
            <a:prstGeom prst="rect">
              <a:avLst/>
            </a:prstGeom>
            <a:noFill/>
            <a:ln>
              <a:noFill/>
            </a:ln>
          </p:spPr>
        </p:pic>
        <p:pic>
          <p:nvPicPr>
            <p:cNvPr id="726" name="Google Shape;726;p26"/>
            <p:cNvPicPr preferRelativeResize="0"/>
            <p:nvPr/>
          </p:nvPicPr>
          <p:blipFill rotWithShape="1">
            <a:blip r:embed="rId7">
              <a:alphaModFix/>
            </a:blip>
            <a:srcRect b="0" l="0" r="0" t="0"/>
            <a:stretch/>
          </p:blipFill>
          <p:spPr>
            <a:xfrm>
              <a:off x="6425573" y="4074831"/>
              <a:ext cx="635000" cy="635000"/>
            </a:xfrm>
            <a:prstGeom prst="rect">
              <a:avLst/>
            </a:prstGeom>
            <a:noFill/>
            <a:ln>
              <a:noFill/>
            </a:ln>
          </p:spPr>
        </p:pic>
        <p:grpSp>
          <p:nvGrpSpPr>
            <p:cNvPr id="727" name="Google Shape;727;p26"/>
            <p:cNvGrpSpPr/>
            <p:nvPr/>
          </p:nvGrpSpPr>
          <p:grpSpPr>
            <a:xfrm rot="-5400000">
              <a:off x="4788332" y="2120078"/>
              <a:ext cx="1898894" cy="2010612"/>
              <a:chOff x="8229758" y="4525307"/>
              <a:chExt cx="1638843" cy="400878"/>
            </a:xfrm>
          </p:grpSpPr>
          <p:sp>
            <p:nvSpPr>
              <p:cNvPr id="728" name="Google Shape;728;p26"/>
              <p:cNvSpPr/>
              <p:nvPr/>
            </p:nvSpPr>
            <p:spPr>
              <a:xfrm>
                <a:off x="8229758" y="4525307"/>
                <a:ext cx="1065147" cy="400878"/>
              </a:xfrm>
              <a:custGeom>
                <a:rect b="b" l="l" r="r" t="t"/>
                <a:pathLst>
                  <a:path extrusionOk="0" h="394844" w="914400">
                    <a:moveTo>
                      <a:pt x="7923" y="960"/>
                    </a:moveTo>
                    <a:lnTo>
                      <a:pt x="905513" y="0"/>
                    </a:lnTo>
                    <a:lnTo>
                      <a:pt x="914400" y="394844"/>
                    </a:lnTo>
                    <a:lnTo>
                      <a:pt x="0" y="394844"/>
                    </a:lnTo>
                  </a:path>
                </a:pathLst>
              </a:custGeom>
              <a:noFill/>
              <a:ln cap="flat" cmpd="sng" w="12700">
                <a:solidFill>
                  <a:srgbClr val="202936"/>
                </a:solidFill>
                <a:prstDash val="solid"/>
                <a:miter lim="800000"/>
                <a:headEnd len="med" w="med" type="stealth"/>
                <a:tailEnd len="med" w="med"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729" name="Google Shape;729;p26"/>
              <p:cNvCxnSpPr/>
              <p:nvPr/>
            </p:nvCxnSpPr>
            <p:spPr>
              <a:xfrm rot="10800000">
                <a:off x="9581754" y="4443204"/>
                <a:ext cx="0" cy="573693"/>
              </a:xfrm>
              <a:prstGeom prst="straightConnector1">
                <a:avLst/>
              </a:prstGeom>
              <a:noFill/>
              <a:ln cap="flat" cmpd="sng" w="12700">
                <a:solidFill>
                  <a:srgbClr val="202936"/>
                </a:solidFill>
                <a:prstDash val="solid"/>
                <a:miter lim="800000"/>
                <a:headEnd len="sm" w="sm" type="none"/>
                <a:tailEnd len="sm" w="sm" type="none"/>
              </a:ln>
            </p:spPr>
          </p:cxnSp>
        </p:grpSp>
        <p:cxnSp>
          <p:nvCxnSpPr>
            <p:cNvPr id="730" name="Google Shape;730;p26"/>
            <p:cNvCxnSpPr>
              <a:stCxn id="725" idx="2"/>
            </p:cNvCxnSpPr>
            <p:nvPr/>
          </p:nvCxnSpPr>
          <p:spPr>
            <a:xfrm>
              <a:off x="4733712" y="4709831"/>
              <a:ext cx="4124700" cy="967500"/>
            </a:xfrm>
            <a:prstGeom prst="straightConnector1">
              <a:avLst/>
            </a:prstGeom>
            <a:noFill/>
            <a:ln cap="flat" cmpd="sng" w="9525">
              <a:solidFill>
                <a:schemeClr val="accent6"/>
              </a:solidFill>
              <a:prstDash val="dash"/>
              <a:miter lim="800000"/>
              <a:headEnd len="sm" w="sm" type="none"/>
              <a:tailEnd len="med" w="med" type="triangle"/>
            </a:ln>
          </p:spPr>
        </p:cxnSp>
        <p:cxnSp>
          <p:nvCxnSpPr>
            <p:cNvPr id="731" name="Google Shape;731;p26"/>
            <p:cNvCxnSpPr>
              <a:stCxn id="726" idx="2"/>
            </p:cNvCxnSpPr>
            <p:nvPr/>
          </p:nvCxnSpPr>
          <p:spPr>
            <a:xfrm>
              <a:off x="6743073" y="4709831"/>
              <a:ext cx="2112600" cy="476700"/>
            </a:xfrm>
            <a:prstGeom prst="straightConnector1">
              <a:avLst/>
            </a:prstGeom>
            <a:noFill/>
            <a:ln cap="flat" cmpd="sng" w="9525">
              <a:solidFill>
                <a:schemeClr val="accent6"/>
              </a:solidFill>
              <a:prstDash val="dash"/>
              <a:miter lim="800000"/>
              <a:headEnd len="sm" w="sm" type="none"/>
              <a:tailEnd len="med" w="med" type="triangle"/>
            </a:ln>
          </p:spPr>
        </p:cxnSp>
        <p:sp>
          <p:nvSpPr>
            <p:cNvPr id="732" name="Google Shape;732;p26"/>
            <p:cNvSpPr txBox="1"/>
            <p:nvPr/>
          </p:nvSpPr>
          <p:spPr>
            <a:xfrm>
              <a:off x="4657580" y="2207116"/>
              <a:ext cx="217239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Elastic Load Balancing</a:t>
              </a:r>
              <a:endParaRPr/>
            </a:p>
          </p:txBody>
        </p:sp>
        <p:sp>
          <p:nvSpPr>
            <p:cNvPr id="733" name="Google Shape;733;p26"/>
            <p:cNvSpPr txBox="1"/>
            <p:nvPr/>
          </p:nvSpPr>
          <p:spPr>
            <a:xfrm>
              <a:off x="10693089" y="4463345"/>
              <a:ext cx="1560042"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Se a utilização média da CPU for &gt; 60% por 5 minutos…</a:t>
              </a:r>
              <a:endParaRPr/>
            </a:p>
          </p:txBody>
        </p:sp>
        <p:sp>
          <p:nvSpPr>
            <p:cNvPr id="734" name="Google Shape;734;p26"/>
            <p:cNvSpPr txBox="1"/>
            <p:nvPr/>
          </p:nvSpPr>
          <p:spPr>
            <a:xfrm>
              <a:off x="5344884" y="4305612"/>
              <a:ext cx="10647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accent6"/>
                  </a:solidFill>
                  <a:latin typeface="Arial"/>
                  <a:ea typeface="Arial"/>
                  <a:cs typeface="Arial"/>
                  <a:sym typeface="Arial"/>
                </a:rPr>
                <a:t>Utilização da CPU</a:t>
              </a:r>
              <a:endParaRPr b="0" i="0" sz="1600" u="none" cap="none" strike="noStrike">
                <a:solidFill>
                  <a:schemeClr val="accent6"/>
                </a:solidFill>
                <a:latin typeface="Arial"/>
                <a:ea typeface="Arial"/>
                <a:cs typeface="Arial"/>
                <a:sym typeface="Arial"/>
              </a:endParaRPr>
            </a:p>
          </p:txBody>
        </p:sp>
        <p:sp>
          <p:nvSpPr>
            <p:cNvPr id="735" name="Google Shape;735;p26"/>
            <p:cNvSpPr txBox="1"/>
            <p:nvPr/>
          </p:nvSpPr>
          <p:spPr>
            <a:xfrm>
              <a:off x="3684878" y="5617286"/>
              <a:ext cx="4809574" cy="338554"/>
            </a:xfrm>
            <a:prstGeom prst="rect">
              <a:avLst/>
            </a:prstGeom>
            <a:solidFill>
              <a:schemeClr val="lt1"/>
            </a:solid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Execute a política do Amazon EC2 Auto Scaling</a:t>
              </a:r>
              <a:endParaRPr b="0" i="0" sz="1600" u="none" cap="none" strike="noStrike">
                <a:solidFill>
                  <a:schemeClr val="dk1"/>
                </a:solidFill>
                <a:latin typeface="Arial"/>
                <a:ea typeface="Arial"/>
                <a:cs typeface="Arial"/>
                <a:sym typeface="Arial"/>
              </a:endParaRPr>
            </a:p>
          </p:txBody>
        </p:sp>
        <p:sp>
          <p:nvSpPr>
            <p:cNvPr id="736" name="Google Shape;736;p26"/>
            <p:cNvSpPr txBox="1"/>
            <p:nvPr/>
          </p:nvSpPr>
          <p:spPr>
            <a:xfrm>
              <a:off x="1389957" y="5948999"/>
              <a:ext cx="276460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EC2 Auto Scaling</a:t>
              </a:r>
              <a:endParaRPr/>
            </a:p>
          </p:txBody>
        </p:sp>
        <p:sp>
          <p:nvSpPr>
            <p:cNvPr id="737" name="Google Shape;737;p26"/>
            <p:cNvSpPr txBox="1"/>
            <p:nvPr/>
          </p:nvSpPr>
          <p:spPr>
            <a:xfrm>
              <a:off x="8169950" y="5967075"/>
              <a:ext cx="229133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CloudWatch</a:t>
              </a:r>
              <a:endParaRPr/>
            </a:p>
          </p:txBody>
        </p:sp>
        <p:pic>
          <p:nvPicPr>
            <p:cNvPr id="738" name="Google Shape;738;p26"/>
            <p:cNvPicPr preferRelativeResize="0"/>
            <p:nvPr/>
          </p:nvPicPr>
          <p:blipFill rotWithShape="1">
            <a:blip r:embed="rId8">
              <a:alphaModFix/>
            </a:blip>
            <a:srcRect b="0" l="0" r="0" t="0"/>
            <a:stretch/>
          </p:blipFill>
          <p:spPr>
            <a:xfrm>
              <a:off x="9912914" y="4628108"/>
              <a:ext cx="640080" cy="640080"/>
            </a:xfrm>
            <a:prstGeom prst="rect">
              <a:avLst/>
            </a:prstGeom>
            <a:noFill/>
            <a:ln>
              <a:noFill/>
            </a:ln>
          </p:spPr>
        </p:pic>
      </p:grpSp>
      <p:sp>
        <p:nvSpPr>
          <p:cNvPr id="739" name="Google Shape;739;p26"/>
          <p:cNvSpPr txBox="1"/>
          <p:nvPr>
            <p:ph idx="11" type="ftr"/>
          </p:nvPr>
        </p:nvSpPr>
        <p:spPr>
          <a:xfrm>
            <a:off x="419100" y="6356350"/>
            <a:ext cx="492578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740" name="Google Shape;740;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AWS Auto Scaling</a:t>
            </a:r>
            <a:endParaRPr/>
          </a:p>
        </p:txBody>
      </p:sp>
      <p:pic>
        <p:nvPicPr>
          <p:cNvPr id="746" name="Google Shape;746;p27"/>
          <p:cNvPicPr preferRelativeResize="0"/>
          <p:nvPr/>
        </p:nvPicPr>
        <p:blipFill rotWithShape="1">
          <a:blip r:embed="rId3">
            <a:alphaModFix/>
          </a:blip>
          <a:srcRect b="0" l="0" r="0" t="0"/>
          <a:stretch/>
        </p:blipFill>
        <p:spPr>
          <a:xfrm>
            <a:off x="1463272" y="1787850"/>
            <a:ext cx="914400" cy="914400"/>
          </a:xfrm>
          <a:prstGeom prst="rect">
            <a:avLst/>
          </a:prstGeom>
          <a:noFill/>
          <a:ln>
            <a:noFill/>
          </a:ln>
        </p:spPr>
      </p:pic>
      <p:sp>
        <p:nvSpPr>
          <p:cNvPr id="747" name="Google Shape;747;p27"/>
          <p:cNvSpPr txBox="1"/>
          <p:nvPr/>
        </p:nvSpPr>
        <p:spPr>
          <a:xfrm>
            <a:off x="419100" y="2766301"/>
            <a:ext cx="300274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800" u="none" cap="none" strike="noStrike">
                <a:solidFill>
                  <a:schemeClr val="dk1"/>
                </a:solidFill>
                <a:latin typeface="Arial"/>
                <a:ea typeface="Arial"/>
                <a:cs typeface="Arial"/>
                <a:sym typeface="Arial"/>
              </a:rPr>
              <a:t>AWS Auto Scaling</a:t>
            </a:r>
            <a:endParaRPr/>
          </a:p>
        </p:txBody>
      </p:sp>
      <p:sp>
        <p:nvSpPr>
          <p:cNvPr id="748" name="Google Shape;748;p27"/>
          <p:cNvSpPr txBox="1"/>
          <p:nvPr>
            <p:ph idx="2" type="body"/>
          </p:nvPr>
        </p:nvSpPr>
        <p:spPr>
          <a:xfrm>
            <a:off x="3939989" y="1524228"/>
            <a:ext cx="7811012"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pt-BR"/>
              <a:t>Monitora os aplicativos e ajusta automaticamente a capacidade para manter uma performance constante e previsível pelo menor custo possível</a:t>
            </a:r>
            <a:endParaRPr/>
          </a:p>
          <a:p>
            <a:pPr indent="-228600" lvl="0" marL="228600" rtl="0" algn="l">
              <a:lnSpc>
                <a:spcPct val="90000"/>
              </a:lnSpc>
              <a:spcBef>
                <a:spcPts val="1000"/>
              </a:spcBef>
              <a:spcAft>
                <a:spcPts val="0"/>
              </a:spcAft>
              <a:buClr>
                <a:schemeClr val="dk1"/>
              </a:buClr>
              <a:buSzPts val="2800"/>
              <a:buChar char="•"/>
            </a:pPr>
            <a:r>
              <a:rPr lang="pt-BR"/>
              <a:t>Fornece uma interface de usuário simples e eficiente que permite criar planos de escalabilidade para recursos do, incluindo - </a:t>
            </a:r>
            <a:endParaRPr/>
          </a:p>
          <a:p>
            <a:pPr indent="-228600" lvl="1" marL="685800" rtl="0" algn="l">
              <a:lnSpc>
                <a:spcPct val="90000"/>
              </a:lnSpc>
              <a:spcBef>
                <a:spcPts val="500"/>
              </a:spcBef>
              <a:spcAft>
                <a:spcPts val="0"/>
              </a:spcAft>
              <a:buClr>
                <a:schemeClr val="dk1"/>
              </a:buClr>
              <a:buSzPts val="2400"/>
              <a:buChar char="•"/>
            </a:pPr>
            <a:r>
              <a:rPr lang="pt-BR"/>
              <a:t>Instâncias do Amazon EC2 e frotas spot</a:t>
            </a:r>
            <a:endParaRPr/>
          </a:p>
          <a:p>
            <a:pPr indent="-228600" lvl="1" marL="685800" rtl="0" algn="l">
              <a:lnSpc>
                <a:spcPct val="90000"/>
              </a:lnSpc>
              <a:spcBef>
                <a:spcPts val="500"/>
              </a:spcBef>
              <a:spcAft>
                <a:spcPts val="0"/>
              </a:spcAft>
              <a:buClr>
                <a:schemeClr val="dk1"/>
              </a:buClr>
              <a:buSzPts val="2400"/>
              <a:buChar char="•"/>
            </a:pPr>
            <a:r>
              <a:rPr lang="pt-BR"/>
              <a:t>Tarefas do Amazon Elastic Container Service (Amazon ECS) </a:t>
            </a:r>
            <a:endParaRPr/>
          </a:p>
          <a:p>
            <a:pPr indent="-228600" lvl="1" marL="685800" rtl="0" algn="l">
              <a:lnSpc>
                <a:spcPct val="90000"/>
              </a:lnSpc>
              <a:spcBef>
                <a:spcPts val="500"/>
              </a:spcBef>
              <a:spcAft>
                <a:spcPts val="0"/>
              </a:spcAft>
              <a:buClr>
                <a:schemeClr val="dk1"/>
              </a:buClr>
              <a:buSzPts val="2400"/>
              <a:buChar char="•"/>
            </a:pPr>
            <a:r>
              <a:rPr lang="pt-BR"/>
              <a:t>Índices e tabelas do Amazon DynamoDB</a:t>
            </a:r>
            <a:endParaRPr/>
          </a:p>
          <a:p>
            <a:pPr indent="-228600" lvl="1" marL="685800" rtl="0" algn="l">
              <a:lnSpc>
                <a:spcPct val="90000"/>
              </a:lnSpc>
              <a:spcBef>
                <a:spcPts val="500"/>
              </a:spcBef>
              <a:spcAft>
                <a:spcPts val="0"/>
              </a:spcAft>
              <a:buClr>
                <a:schemeClr val="dk1"/>
              </a:buClr>
              <a:buSzPts val="2400"/>
              <a:buChar char="•"/>
            </a:pPr>
            <a:r>
              <a:rPr lang="pt-BR"/>
              <a:t>Réplicas do Amazon Aurora</a:t>
            </a:r>
            <a:endParaRPr/>
          </a:p>
          <a:p>
            <a:pPr indent="0" lvl="0" marL="0" rtl="0" algn="l">
              <a:lnSpc>
                <a:spcPct val="90000"/>
              </a:lnSpc>
              <a:spcBef>
                <a:spcPts val="1000"/>
              </a:spcBef>
              <a:spcAft>
                <a:spcPts val="0"/>
              </a:spcAft>
              <a:buClr>
                <a:schemeClr val="dk1"/>
              </a:buClr>
              <a:buSzPts val="2800"/>
              <a:buNone/>
            </a:pPr>
            <a:r>
              <a:t/>
            </a:r>
            <a:endParaRPr/>
          </a:p>
        </p:txBody>
      </p:sp>
      <p:sp>
        <p:nvSpPr>
          <p:cNvPr id="749" name="Google Shape;749;p27"/>
          <p:cNvSpPr txBox="1"/>
          <p:nvPr>
            <p:ph idx="11" type="ftr"/>
          </p:nvPr>
        </p:nvSpPr>
        <p:spPr>
          <a:xfrm>
            <a:off x="419100" y="6356350"/>
            <a:ext cx="45789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750" name="Google Shape;750;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2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Principais lições da Seção 3</a:t>
            </a:r>
            <a:endParaRPr>
              <a:latin typeface="Arial"/>
              <a:ea typeface="Arial"/>
              <a:cs typeface="Arial"/>
              <a:sym typeface="Arial"/>
            </a:endParaRPr>
          </a:p>
        </p:txBody>
      </p:sp>
      <p:pic>
        <p:nvPicPr>
          <p:cNvPr id="756" name="Google Shape;756;p28"/>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757" name="Google Shape;757;p28"/>
          <p:cNvSpPr txBox="1"/>
          <p:nvPr>
            <p:ph idx="1" type="body"/>
          </p:nvPr>
        </p:nvSpPr>
        <p:spPr>
          <a:xfrm>
            <a:off x="5714474" y="915131"/>
            <a:ext cx="6058426" cy="556879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pt-BR" sz="2000">
                <a:latin typeface="Arial"/>
                <a:ea typeface="Arial"/>
                <a:cs typeface="Arial"/>
                <a:sym typeface="Arial"/>
              </a:rPr>
              <a:t>A escalabilidade permite que você responda rapidamente a alterações nas necessidades de recursos.</a:t>
            </a:r>
            <a:endParaRPr/>
          </a:p>
          <a:p>
            <a:pPr indent="-228600" lvl="0" marL="228600" rtl="0" algn="l">
              <a:lnSpc>
                <a:spcPct val="90000"/>
              </a:lnSpc>
              <a:spcBef>
                <a:spcPts val="1000"/>
              </a:spcBef>
              <a:spcAft>
                <a:spcPts val="0"/>
              </a:spcAft>
              <a:buClr>
                <a:schemeClr val="dk1"/>
              </a:buClr>
              <a:buSzPts val="2000"/>
              <a:buChar char="•"/>
            </a:pPr>
            <a:r>
              <a:rPr lang="pt-BR" sz="2000">
                <a:latin typeface="Arial"/>
                <a:ea typeface="Arial"/>
                <a:cs typeface="Arial"/>
                <a:sym typeface="Arial"/>
              </a:rPr>
              <a:t>O Amazon EC2 Auto Scaling mantém a disponibilidade do aplicativo adicionando ou removendo automaticamente instâncias do EC2.</a:t>
            </a:r>
            <a:endParaRPr/>
          </a:p>
          <a:p>
            <a:pPr indent="-228600" lvl="0" marL="228600" rtl="0" algn="l">
              <a:lnSpc>
                <a:spcPct val="90000"/>
              </a:lnSpc>
              <a:spcBef>
                <a:spcPts val="1000"/>
              </a:spcBef>
              <a:spcAft>
                <a:spcPts val="0"/>
              </a:spcAft>
              <a:buClr>
                <a:schemeClr val="dk1"/>
              </a:buClr>
              <a:buSzPts val="2000"/>
              <a:buChar char="•"/>
            </a:pPr>
            <a:r>
              <a:rPr lang="pt-BR" sz="2000">
                <a:latin typeface="Arial"/>
                <a:ea typeface="Arial"/>
                <a:cs typeface="Arial"/>
                <a:sym typeface="Arial"/>
              </a:rPr>
              <a:t>Um grupo de Auto Scaling é um conjunto de instâncias do EC2.</a:t>
            </a:r>
            <a:endParaRPr/>
          </a:p>
          <a:p>
            <a:pPr indent="-228600" lvl="0" marL="228600" rtl="0" algn="l">
              <a:lnSpc>
                <a:spcPct val="90000"/>
              </a:lnSpc>
              <a:spcBef>
                <a:spcPts val="1000"/>
              </a:spcBef>
              <a:spcAft>
                <a:spcPts val="0"/>
              </a:spcAft>
              <a:buClr>
                <a:schemeClr val="dk1"/>
              </a:buClr>
              <a:buSzPts val="2000"/>
              <a:buChar char="•"/>
            </a:pPr>
            <a:r>
              <a:rPr lang="pt-BR" sz="2000">
                <a:latin typeface="Arial"/>
                <a:ea typeface="Arial"/>
                <a:cs typeface="Arial"/>
                <a:sym typeface="Arial"/>
              </a:rPr>
              <a:t>Uma configuração de execução é um modelo de configuração de instância.</a:t>
            </a:r>
            <a:endParaRPr/>
          </a:p>
          <a:p>
            <a:pPr indent="-228600" lvl="0" marL="228600" rtl="0" algn="l">
              <a:lnSpc>
                <a:spcPct val="90000"/>
              </a:lnSpc>
              <a:spcBef>
                <a:spcPts val="1000"/>
              </a:spcBef>
              <a:spcAft>
                <a:spcPts val="0"/>
              </a:spcAft>
              <a:buClr>
                <a:schemeClr val="dk1"/>
              </a:buClr>
              <a:buSzPts val="2000"/>
              <a:buChar char="•"/>
            </a:pPr>
            <a:r>
              <a:rPr lang="pt-BR" sz="2000">
                <a:latin typeface="Arial"/>
                <a:ea typeface="Arial"/>
                <a:cs typeface="Arial"/>
                <a:sym typeface="Arial"/>
              </a:rPr>
              <a:t>A escalabilidade dinâmica usa o Amazon EC2 Auto Scaling, o CloudWatch e o Elastic Load Balancing.</a:t>
            </a:r>
            <a:endParaRPr/>
          </a:p>
          <a:p>
            <a:pPr indent="-228600" lvl="0" marL="228600" rtl="0" algn="l">
              <a:lnSpc>
                <a:spcPct val="90000"/>
              </a:lnSpc>
              <a:spcBef>
                <a:spcPts val="1000"/>
              </a:spcBef>
              <a:spcAft>
                <a:spcPts val="0"/>
              </a:spcAft>
              <a:buClr>
                <a:schemeClr val="dk1"/>
              </a:buClr>
              <a:buSzPts val="2000"/>
              <a:buChar char="•"/>
            </a:pPr>
            <a:r>
              <a:rPr lang="pt-BR" sz="2000">
                <a:latin typeface="Arial"/>
                <a:ea typeface="Arial"/>
                <a:cs typeface="Arial"/>
                <a:sym typeface="Arial"/>
              </a:rPr>
              <a:t>O AWS Auto Scaling é um serviço separado do Amazon EC2 Auto Scaling.</a:t>
            </a:r>
            <a:endParaRPr/>
          </a:p>
        </p:txBody>
      </p:sp>
      <p:sp>
        <p:nvSpPr>
          <p:cNvPr id="758" name="Google Shape;758;p2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759" name="Google Shape;759;p28"/>
          <p:cNvSpPr txBox="1"/>
          <p:nvPr>
            <p:ph idx="11" type="ftr"/>
          </p:nvPr>
        </p:nvSpPr>
        <p:spPr>
          <a:xfrm>
            <a:off x="7252855" y="6356350"/>
            <a:ext cx="452004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2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Laboratório 6: </a:t>
            </a:r>
            <a:br>
              <a:rPr lang="pt-BR">
                <a:latin typeface="Arial"/>
                <a:ea typeface="Arial"/>
                <a:cs typeface="Arial"/>
                <a:sym typeface="Arial"/>
              </a:rPr>
            </a:br>
            <a:r>
              <a:rPr lang="pt-BR">
                <a:latin typeface="Arial"/>
                <a:ea typeface="Arial"/>
                <a:cs typeface="Arial"/>
                <a:sym typeface="Arial"/>
              </a:rPr>
              <a:t>Escale e faça o balanceamento de carga da arquitetura</a:t>
            </a:r>
            <a:endParaRPr/>
          </a:p>
        </p:txBody>
      </p:sp>
      <p:pic>
        <p:nvPicPr>
          <p:cNvPr id="765" name="Google Shape;765;p29"/>
          <p:cNvPicPr preferRelativeResize="0"/>
          <p:nvPr/>
        </p:nvPicPr>
        <p:blipFill rotWithShape="1">
          <a:blip r:embed="rId3">
            <a:alphaModFix/>
          </a:blip>
          <a:srcRect b="0" l="0" r="0" t="0"/>
          <a:stretch/>
        </p:blipFill>
        <p:spPr>
          <a:xfrm>
            <a:off x="5715000" y="1593453"/>
            <a:ext cx="5767388" cy="3983831"/>
          </a:xfrm>
          <a:prstGeom prst="rect">
            <a:avLst/>
          </a:prstGeom>
          <a:noFill/>
          <a:ln>
            <a:noFill/>
          </a:ln>
        </p:spPr>
      </p:pic>
      <p:sp>
        <p:nvSpPr>
          <p:cNvPr id="766" name="Google Shape;766;p2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767" name="Google Shape;767;p29"/>
          <p:cNvSpPr txBox="1"/>
          <p:nvPr>
            <p:ph idx="11" type="ftr"/>
          </p:nvPr>
        </p:nvSpPr>
        <p:spPr>
          <a:xfrm>
            <a:off x="7045036" y="6356350"/>
            <a:ext cx="472786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Objetivos do módulo</a:t>
            </a:r>
            <a:endParaRPr/>
          </a:p>
        </p:txBody>
      </p:sp>
      <p:sp>
        <p:nvSpPr>
          <p:cNvPr id="228" name="Google Shape;228;p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pt-BR"/>
              <a:t>Depois de concluir este módulo, você deverá ser capaz de:</a:t>
            </a:r>
            <a:endParaRPr/>
          </a:p>
          <a:p>
            <a:pPr indent="-228600" lvl="0" marL="228600" rtl="0" algn="l">
              <a:lnSpc>
                <a:spcPct val="90000"/>
              </a:lnSpc>
              <a:spcBef>
                <a:spcPts val="1000"/>
              </a:spcBef>
              <a:spcAft>
                <a:spcPts val="0"/>
              </a:spcAft>
              <a:buClr>
                <a:schemeClr val="dk1"/>
              </a:buClr>
              <a:buSzPts val="2800"/>
              <a:buChar char="•"/>
            </a:pPr>
            <a:r>
              <a:rPr lang="pt-BR"/>
              <a:t>Indicar como distribuir o tráfego entre instâncias do Amazon Elastic Compute Cloud (Amazon EC2) usando o Elastic Load Balancing</a:t>
            </a:r>
            <a:endParaRPr/>
          </a:p>
          <a:p>
            <a:pPr indent="-228600" lvl="0" marL="228600" rtl="0" algn="l">
              <a:lnSpc>
                <a:spcPct val="90000"/>
              </a:lnSpc>
              <a:spcBef>
                <a:spcPts val="1000"/>
              </a:spcBef>
              <a:spcAft>
                <a:spcPts val="0"/>
              </a:spcAft>
              <a:buClr>
                <a:schemeClr val="dk1"/>
              </a:buClr>
              <a:buSzPts val="2800"/>
              <a:buChar char="•"/>
            </a:pPr>
            <a:r>
              <a:rPr lang="pt-BR"/>
              <a:t>Identificar como o Amazon CloudWatch permite que você monitore recursos e aplicativos da AWS em tempo real</a:t>
            </a:r>
            <a:endParaRPr/>
          </a:p>
          <a:p>
            <a:pPr indent="-228600" lvl="0" marL="228600" rtl="0" algn="l">
              <a:lnSpc>
                <a:spcPct val="90000"/>
              </a:lnSpc>
              <a:spcBef>
                <a:spcPts val="1000"/>
              </a:spcBef>
              <a:spcAft>
                <a:spcPts val="0"/>
              </a:spcAft>
              <a:buClr>
                <a:schemeClr val="dk1"/>
              </a:buClr>
              <a:buSzPts val="2800"/>
              <a:buChar char="•"/>
            </a:pPr>
            <a:r>
              <a:rPr lang="pt-BR"/>
              <a:t>Explicar como o Amazon EC2 Auto Scaling é executado e libera servidores em resposta a alterações na carga de trabalho</a:t>
            </a:r>
            <a:endParaRPr/>
          </a:p>
          <a:p>
            <a:pPr indent="-228600" lvl="0" marL="228600" rtl="0" algn="l">
              <a:lnSpc>
                <a:spcPct val="90000"/>
              </a:lnSpc>
              <a:spcBef>
                <a:spcPts val="1000"/>
              </a:spcBef>
              <a:spcAft>
                <a:spcPts val="0"/>
              </a:spcAft>
              <a:buClr>
                <a:schemeClr val="dk1"/>
              </a:buClr>
              <a:buSzPts val="2800"/>
              <a:buChar char="•"/>
            </a:pPr>
            <a:r>
              <a:rPr lang="pt-BR"/>
              <a:t>Executar tarefas de escalabilidade e balanceamento de carga para melhorar a arquitetura</a:t>
            </a:r>
            <a:endParaRPr/>
          </a:p>
        </p:txBody>
      </p:sp>
      <p:sp>
        <p:nvSpPr>
          <p:cNvPr id="229" name="Google Shape;229;p3"/>
          <p:cNvSpPr txBox="1"/>
          <p:nvPr>
            <p:ph idx="11" type="ftr"/>
          </p:nvPr>
        </p:nvSpPr>
        <p:spPr>
          <a:xfrm>
            <a:off x="419100" y="6356350"/>
            <a:ext cx="463354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30" name="Google Shape;230;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Laboratório 6: Cenário</a:t>
            </a:r>
            <a:endParaRPr/>
          </a:p>
        </p:txBody>
      </p:sp>
      <p:grpSp>
        <p:nvGrpSpPr>
          <p:cNvPr descr="starting lab architecture diagram." id="773" name="Google Shape;773;p30"/>
          <p:cNvGrpSpPr/>
          <p:nvPr/>
        </p:nvGrpSpPr>
        <p:grpSpPr>
          <a:xfrm>
            <a:off x="2289230" y="1174843"/>
            <a:ext cx="7863840" cy="5120640"/>
            <a:chOff x="2164080" y="1262443"/>
            <a:chExt cx="7863840" cy="5120640"/>
          </a:xfrm>
        </p:grpSpPr>
        <p:grpSp>
          <p:nvGrpSpPr>
            <p:cNvPr id="774" name="Google Shape;774;p30"/>
            <p:cNvGrpSpPr/>
            <p:nvPr/>
          </p:nvGrpSpPr>
          <p:grpSpPr>
            <a:xfrm>
              <a:off x="2164080" y="1262443"/>
              <a:ext cx="7863840" cy="5120640"/>
              <a:chOff x="1784483" y="1150149"/>
              <a:chExt cx="7863840" cy="5120640"/>
            </a:xfrm>
          </p:grpSpPr>
          <p:sp>
            <p:nvSpPr>
              <p:cNvPr id="775" name="Google Shape;775;p30"/>
              <p:cNvSpPr/>
              <p:nvPr/>
            </p:nvSpPr>
            <p:spPr>
              <a:xfrm>
                <a:off x="2227164" y="2231939"/>
                <a:ext cx="7132320" cy="374904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pt-BR" sz="1600" u="none" cap="none" strike="noStrike">
                    <a:solidFill>
                      <a:srgbClr val="1D8900"/>
                    </a:solidFill>
                    <a:latin typeface="Arial"/>
                    <a:ea typeface="Arial"/>
                    <a:cs typeface="Arial"/>
                    <a:sym typeface="Arial"/>
                  </a:rPr>
                  <a:t> VPC: 10.0.0.0/16</a:t>
                </a:r>
                <a:endParaRPr b="0" i="0" sz="1200" u="none" cap="none" strike="noStrike">
                  <a:solidFill>
                    <a:srgbClr val="1D8900"/>
                  </a:solidFill>
                  <a:latin typeface="Arial"/>
                  <a:ea typeface="Arial"/>
                  <a:cs typeface="Arial"/>
                  <a:sym typeface="Arial"/>
                </a:endParaRPr>
              </a:p>
            </p:txBody>
          </p:sp>
          <p:pic>
            <p:nvPicPr>
              <p:cNvPr id="776" name="Google Shape;776;p30"/>
              <p:cNvPicPr preferRelativeResize="0"/>
              <p:nvPr/>
            </p:nvPicPr>
            <p:blipFill rotWithShape="1">
              <a:blip r:embed="rId3">
                <a:alphaModFix/>
              </a:blip>
              <a:srcRect b="0" l="0" r="0" t="0"/>
              <a:stretch/>
            </p:blipFill>
            <p:spPr>
              <a:xfrm>
                <a:off x="1784483" y="1150151"/>
                <a:ext cx="457200" cy="457200"/>
              </a:xfrm>
              <a:prstGeom prst="rect">
                <a:avLst/>
              </a:prstGeom>
              <a:noFill/>
              <a:ln>
                <a:noFill/>
              </a:ln>
            </p:spPr>
          </p:pic>
          <p:pic>
            <p:nvPicPr>
              <p:cNvPr id="777" name="Google Shape;777;p30"/>
              <p:cNvPicPr preferRelativeResize="0"/>
              <p:nvPr/>
            </p:nvPicPr>
            <p:blipFill rotWithShape="1">
              <a:blip r:embed="rId4">
                <a:alphaModFix/>
              </a:blip>
              <a:srcRect b="0" l="0" r="0" t="0"/>
              <a:stretch/>
            </p:blipFill>
            <p:spPr>
              <a:xfrm>
                <a:off x="2227164" y="2231939"/>
                <a:ext cx="457200" cy="457200"/>
              </a:xfrm>
              <a:prstGeom prst="rect">
                <a:avLst/>
              </a:prstGeom>
              <a:noFill/>
              <a:ln>
                <a:noFill/>
              </a:ln>
            </p:spPr>
          </p:pic>
          <p:sp>
            <p:nvSpPr>
              <p:cNvPr id="778" name="Google Shape;778;p30"/>
              <p:cNvSpPr/>
              <p:nvPr/>
            </p:nvSpPr>
            <p:spPr>
              <a:xfrm>
                <a:off x="1784483" y="1150149"/>
                <a:ext cx="7863840" cy="5120640"/>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 Nuvem AWS</a:t>
                </a:r>
                <a:endParaRPr/>
              </a:p>
            </p:txBody>
          </p:sp>
          <p:sp>
            <p:nvSpPr>
              <p:cNvPr id="779" name="Google Shape;779;p30"/>
              <p:cNvSpPr/>
              <p:nvPr/>
            </p:nvSpPr>
            <p:spPr>
              <a:xfrm>
                <a:off x="2010784" y="1678483"/>
                <a:ext cx="7498080" cy="4480560"/>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pt-BR" sz="1600" u="none" cap="none" strike="noStrike">
                    <a:solidFill>
                      <a:srgbClr val="007CBC"/>
                    </a:solidFill>
                    <a:latin typeface="Arial"/>
                    <a:ea typeface="Arial"/>
                    <a:cs typeface="Arial"/>
                    <a:sym typeface="Arial"/>
                  </a:rPr>
                  <a:t> Região</a:t>
                </a:r>
                <a:endParaRPr b="0" i="0" sz="1200" u="none" cap="none" strike="noStrike">
                  <a:solidFill>
                    <a:srgbClr val="007CBC"/>
                  </a:solidFill>
                  <a:latin typeface="Arial"/>
                  <a:ea typeface="Arial"/>
                  <a:cs typeface="Arial"/>
                  <a:sym typeface="Arial"/>
                </a:endParaRPr>
              </a:p>
            </p:txBody>
          </p:sp>
          <p:pic>
            <p:nvPicPr>
              <p:cNvPr id="780" name="Google Shape;780;p30"/>
              <p:cNvPicPr preferRelativeResize="0"/>
              <p:nvPr/>
            </p:nvPicPr>
            <p:blipFill rotWithShape="1">
              <a:blip r:embed="rId5">
                <a:alphaModFix/>
              </a:blip>
              <a:srcRect b="0" l="0" r="0" t="0"/>
              <a:stretch/>
            </p:blipFill>
            <p:spPr>
              <a:xfrm>
                <a:off x="2010784" y="1678486"/>
                <a:ext cx="457200" cy="457200"/>
              </a:xfrm>
              <a:prstGeom prst="rect">
                <a:avLst/>
              </a:prstGeom>
              <a:noFill/>
              <a:ln>
                <a:noFill/>
              </a:ln>
            </p:spPr>
          </p:pic>
          <p:grpSp>
            <p:nvGrpSpPr>
              <p:cNvPr id="781" name="Google Shape;781;p30"/>
              <p:cNvGrpSpPr/>
              <p:nvPr/>
            </p:nvGrpSpPr>
            <p:grpSpPr>
              <a:xfrm>
                <a:off x="3188635" y="1847979"/>
                <a:ext cx="2468880" cy="4251960"/>
                <a:chOff x="3188635" y="1847979"/>
                <a:chExt cx="2468880" cy="4251960"/>
              </a:xfrm>
            </p:grpSpPr>
            <p:sp>
              <p:nvSpPr>
                <p:cNvPr id="782" name="Google Shape;782;p30"/>
                <p:cNvSpPr/>
                <p:nvPr/>
              </p:nvSpPr>
              <p:spPr>
                <a:xfrm>
                  <a:off x="3188635" y="1847979"/>
                  <a:ext cx="2468880" cy="425196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Zona de disponibilidade A</a:t>
                  </a:r>
                  <a:endParaRPr/>
                </a:p>
              </p:txBody>
            </p:sp>
            <p:sp>
              <p:nvSpPr>
                <p:cNvPr id="783" name="Google Shape;783;p30"/>
                <p:cNvSpPr/>
                <p:nvPr/>
              </p:nvSpPr>
              <p:spPr>
                <a:xfrm>
                  <a:off x="3325795" y="2595629"/>
                  <a:ext cx="2194560" cy="146304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176213" marR="0" rtl="0" algn="l">
                    <a:lnSpc>
                      <a:spcPct val="100000"/>
                    </a:lnSpc>
                    <a:spcBef>
                      <a:spcPts val="0"/>
                    </a:spcBef>
                    <a:spcAft>
                      <a:spcPts val="0"/>
                    </a:spcAft>
                    <a:buClr>
                      <a:srgbClr val="1D8900"/>
                    </a:buClr>
                    <a:buSzPts val="1400"/>
                    <a:buFont typeface="Arial"/>
                    <a:buNone/>
                  </a:pPr>
                  <a:r>
                    <a:rPr b="0" i="0" lang="pt-BR" sz="1400" u="none" cap="none" strike="noStrike">
                      <a:solidFill>
                        <a:srgbClr val="1D8900"/>
                      </a:solidFill>
                      <a:latin typeface="Arial"/>
                      <a:ea typeface="Arial"/>
                      <a:cs typeface="Arial"/>
                      <a:sym typeface="Arial"/>
                    </a:rPr>
                    <a:t>Sub-rede pública 1:</a:t>
                  </a:r>
                  <a:endParaRPr/>
                </a:p>
                <a:p>
                  <a:pPr indent="0" lvl="0" marL="176213" marR="0" rtl="0" algn="l">
                    <a:lnSpc>
                      <a:spcPct val="100000"/>
                    </a:lnSpc>
                    <a:spcBef>
                      <a:spcPts val="0"/>
                    </a:spcBef>
                    <a:spcAft>
                      <a:spcPts val="0"/>
                    </a:spcAft>
                    <a:buClr>
                      <a:srgbClr val="1D8900"/>
                    </a:buClr>
                    <a:buSzPts val="1400"/>
                    <a:buFont typeface="Arial"/>
                    <a:buNone/>
                  </a:pPr>
                  <a:r>
                    <a:rPr b="0" i="0" lang="pt-BR" sz="1400" u="none" cap="none" strike="noStrike">
                      <a:solidFill>
                        <a:srgbClr val="1D8900"/>
                      </a:solidFill>
                      <a:latin typeface="Arial"/>
                      <a:ea typeface="Arial"/>
                      <a:cs typeface="Arial"/>
                      <a:sym typeface="Arial"/>
                    </a:rPr>
                    <a:t>10.0.0.0/24</a:t>
                  </a:r>
                  <a:endParaRPr b="0" i="0" sz="1400" u="none" cap="none" strike="noStrike">
                    <a:solidFill>
                      <a:srgbClr val="1D8900"/>
                    </a:solidFill>
                    <a:latin typeface="Arial"/>
                    <a:ea typeface="Arial"/>
                    <a:cs typeface="Arial"/>
                    <a:sym typeface="Arial"/>
                  </a:endParaRPr>
                </a:p>
              </p:txBody>
            </p:sp>
            <p:pic>
              <p:nvPicPr>
                <p:cNvPr id="784" name="Google Shape;784;p30"/>
                <p:cNvPicPr preferRelativeResize="0"/>
                <p:nvPr/>
              </p:nvPicPr>
              <p:blipFill rotWithShape="1">
                <a:blip r:embed="rId6">
                  <a:alphaModFix/>
                </a:blip>
                <a:srcRect b="0" l="0" r="0" t="0"/>
                <a:stretch/>
              </p:blipFill>
              <p:spPr>
                <a:xfrm>
                  <a:off x="3325797" y="2593270"/>
                  <a:ext cx="457200" cy="457200"/>
                </a:xfrm>
                <a:prstGeom prst="rect">
                  <a:avLst/>
                </a:prstGeom>
                <a:noFill/>
                <a:ln>
                  <a:noFill/>
                </a:ln>
              </p:spPr>
            </p:pic>
            <p:pic>
              <p:nvPicPr>
                <p:cNvPr id="785" name="Google Shape;785;p30"/>
                <p:cNvPicPr preferRelativeResize="0"/>
                <p:nvPr/>
              </p:nvPicPr>
              <p:blipFill rotWithShape="1">
                <a:blip r:embed="rId7">
                  <a:alphaModFix/>
                </a:blip>
                <a:srcRect b="0" l="0" r="0" t="0"/>
                <a:stretch/>
              </p:blipFill>
              <p:spPr>
                <a:xfrm>
                  <a:off x="4288347" y="3177719"/>
                  <a:ext cx="469900" cy="469900"/>
                </a:xfrm>
                <a:prstGeom prst="rect">
                  <a:avLst/>
                </a:prstGeom>
                <a:noFill/>
                <a:ln>
                  <a:noFill/>
                </a:ln>
              </p:spPr>
            </p:pic>
            <p:sp>
              <p:nvSpPr>
                <p:cNvPr id="786" name="Google Shape;786;p30"/>
                <p:cNvSpPr txBox="1"/>
                <p:nvPr/>
              </p:nvSpPr>
              <p:spPr>
                <a:xfrm>
                  <a:off x="3897966" y="3619860"/>
                  <a:ext cx="1250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Gateway NAT</a:t>
                  </a:r>
                  <a:endParaRPr/>
                </a:p>
              </p:txBody>
            </p:sp>
            <p:sp>
              <p:nvSpPr>
                <p:cNvPr id="787" name="Google Shape;787;p30"/>
                <p:cNvSpPr/>
                <p:nvPr/>
              </p:nvSpPr>
              <p:spPr>
                <a:xfrm>
                  <a:off x="3325795" y="4141969"/>
                  <a:ext cx="219456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   Sub-rede privada 1: </a:t>
                  </a:r>
                  <a:br>
                    <a:rPr b="0" i="0" lang="pt-BR" sz="1400" u="none" cap="none" strike="noStrike">
                      <a:solidFill>
                        <a:srgbClr val="007CBC"/>
                      </a:solidFill>
                      <a:latin typeface="Arial"/>
                      <a:ea typeface="Arial"/>
                      <a:cs typeface="Arial"/>
                      <a:sym typeface="Arial"/>
                    </a:rPr>
                  </a:br>
                  <a:r>
                    <a:rPr b="0" i="0" lang="pt-BR" sz="1400" u="none" cap="none" strike="noStrike">
                      <a:solidFill>
                        <a:srgbClr val="007CBC"/>
                      </a:solidFill>
                      <a:latin typeface="Arial"/>
                      <a:ea typeface="Arial"/>
                      <a:cs typeface="Arial"/>
                      <a:sym typeface="Arial"/>
                    </a:rPr>
                    <a:t>   10.0.1.0/24</a:t>
                  </a:r>
                  <a:endParaRPr/>
                </a:p>
              </p:txBody>
            </p:sp>
            <p:pic>
              <p:nvPicPr>
                <p:cNvPr id="788" name="Google Shape;788;p30"/>
                <p:cNvPicPr preferRelativeResize="0"/>
                <p:nvPr/>
              </p:nvPicPr>
              <p:blipFill rotWithShape="1">
                <a:blip r:embed="rId8">
                  <a:alphaModFix/>
                </a:blip>
                <a:srcRect b="0" l="0" r="0" t="0"/>
                <a:stretch/>
              </p:blipFill>
              <p:spPr>
                <a:xfrm>
                  <a:off x="3325795" y="4141969"/>
                  <a:ext cx="457200" cy="457200"/>
                </a:xfrm>
                <a:prstGeom prst="rect">
                  <a:avLst/>
                </a:prstGeom>
                <a:noFill/>
                <a:ln>
                  <a:noFill/>
                </a:ln>
              </p:spPr>
            </p:pic>
            <p:pic>
              <p:nvPicPr>
                <p:cNvPr id="789" name="Google Shape;789;p30"/>
                <p:cNvPicPr preferRelativeResize="0"/>
                <p:nvPr/>
              </p:nvPicPr>
              <p:blipFill rotWithShape="1">
                <a:blip r:embed="rId9">
                  <a:alphaModFix/>
                </a:blip>
                <a:srcRect b="0" l="0" r="0" t="0"/>
                <a:stretch/>
              </p:blipFill>
              <p:spPr>
                <a:xfrm>
                  <a:off x="4277512" y="5005135"/>
                  <a:ext cx="457200" cy="457200"/>
                </a:xfrm>
                <a:prstGeom prst="rect">
                  <a:avLst/>
                </a:prstGeom>
                <a:noFill/>
                <a:ln>
                  <a:noFill/>
                </a:ln>
              </p:spPr>
            </p:pic>
            <p:sp>
              <p:nvSpPr>
                <p:cNvPr id="790" name="Google Shape;790;p30"/>
                <p:cNvSpPr/>
                <p:nvPr/>
              </p:nvSpPr>
              <p:spPr>
                <a:xfrm>
                  <a:off x="3640645" y="4640759"/>
                  <a:ext cx="1765300" cy="1172014"/>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sp>
              <p:nvSpPr>
                <p:cNvPr id="791" name="Google Shape;791;p30"/>
                <p:cNvSpPr txBox="1"/>
                <p:nvPr/>
              </p:nvSpPr>
              <p:spPr>
                <a:xfrm>
                  <a:off x="3875523" y="5410189"/>
                  <a:ext cx="129554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Banco de dados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RDS principal</a:t>
                  </a:r>
                  <a:endParaRPr/>
                </a:p>
              </p:txBody>
            </p:sp>
          </p:grpSp>
          <p:grpSp>
            <p:nvGrpSpPr>
              <p:cNvPr id="792" name="Google Shape;792;p30"/>
              <p:cNvGrpSpPr/>
              <p:nvPr/>
            </p:nvGrpSpPr>
            <p:grpSpPr>
              <a:xfrm>
                <a:off x="6792679" y="1847980"/>
                <a:ext cx="2468880" cy="4251960"/>
                <a:chOff x="7530614" y="1847980"/>
                <a:chExt cx="2468880" cy="4251960"/>
              </a:xfrm>
            </p:grpSpPr>
            <p:sp>
              <p:nvSpPr>
                <p:cNvPr id="793" name="Google Shape;793;p30"/>
                <p:cNvSpPr/>
                <p:nvPr/>
              </p:nvSpPr>
              <p:spPr>
                <a:xfrm>
                  <a:off x="7530614" y="1847980"/>
                  <a:ext cx="2468880" cy="425196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Zona de disponibilidade B</a:t>
                  </a:r>
                  <a:endParaRPr/>
                </a:p>
              </p:txBody>
            </p:sp>
            <p:sp>
              <p:nvSpPr>
                <p:cNvPr id="794" name="Google Shape;794;p30"/>
                <p:cNvSpPr/>
                <p:nvPr/>
              </p:nvSpPr>
              <p:spPr>
                <a:xfrm>
                  <a:off x="7667774" y="4141969"/>
                  <a:ext cx="219456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   Sub-rede privada 2: </a:t>
                  </a:r>
                  <a:br>
                    <a:rPr b="0" i="0" lang="pt-BR" sz="1400" u="none" cap="none" strike="noStrike">
                      <a:solidFill>
                        <a:srgbClr val="007CBC"/>
                      </a:solidFill>
                      <a:latin typeface="Arial"/>
                      <a:ea typeface="Arial"/>
                      <a:cs typeface="Arial"/>
                      <a:sym typeface="Arial"/>
                    </a:rPr>
                  </a:br>
                  <a:r>
                    <a:rPr b="0" i="0" lang="pt-BR" sz="1400" u="none" cap="none" strike="noStrike">
                      <a:solidFill>
                        <a:srgbClr val="007CBC"/>
                      </a:solidFill>
                      <a:latin typeface="Arial"/>
                      <a:ea typeface="Arial"/>
                      <a:cs typeface="Arial"/>
                      <a:sym typeface="Arial"/>
                    </a:rPr>
                    <a:t>   10.0.3.0/24</a:t>
                  </a:r>
                  <a:endParaRPr/>
                </a:p>
              </p:txBody>
            </p:sp>
            <p:sp>
              <p:nvSpPr>
                <p:cNvPr id="795" name="Google Shape;795;p30"/>
                <p:cNvSpPr/>
                <p:nvPr/>
              </p:nvSpPr>
              <p:spPr>
                <a:xfrm>
                  <a:off x="7667774" y="2322915"/>
                  <a:ext cx="2194560" cy="17373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176213" marR="0" rtl="0" algn="l">
                    <a:spcBef>
                      <a:spcPts val="0"/>
                    </a:spcBef>
                    <a:spcAft>
                      <a:spcPts val="0"/>
                    </a:spcAft>
                    <a:buNone/>
                  </a:pPr>
                  <a:r>
                    <a:rPr b="0" i="0" lang="pt-BR" sz="1400" u="none" cap="none" strike="noStrike">
                      <a:solidFill>
                        <a:srgbClr val="1D8900"/>
                      </a:solidFill>
                      <a:latin typeface="Arial"/>
                      <a:ea typeface="Arial"/>
                      <a:cs typeface="Arial"/>
                      <a:sym typeface="Arial"/>
                    </a:rPr>
                    <a:t> Sub-rede pública 2: </a:t>
                  </a:r>
                  <a:br>
                    <a:rPr b="0" i="0" lang="pt-BR" sz="1400" u="none" cap="none" strike="noStrike">
                      <a:solidFill>
                        <a:srgbClr val="1D8900"/>
                      </a:solidFill>
                      <a:latin typeface="Arial"/>
                      <a:ea typeface="Arial"/>
                      <a:cs typeface="Arial"/>
                      <a:sym typeface="Arial"/>
                    </a:rPr>
                  </a:br>
                  <a:r>
                    <a:rPr b="0" i="0" lang="pt-BR" sz="1400" u="none" cap="none" strike="noStrike">
                      <a:solidFill>
                        <a:srgbClr val="1D8900"/>
                      </a:solidFill>
                      <a:latin typeface="Arial"/>
                      <a:ea typeface="Arial"/>
                      <a:cs typeface="Arial"/>
                      <a:sym typeface="Arial"/>
                    </a:rPr>
                    <a:t> 10.0.2.0/24</a:t>
                  </a:r>
                  <a:endParaRPr/>
                </a:p>
              </p:txBody>
            </p:sp>
            <p:pic>
              <p:nvPicPr>
                <p:cNvPr id="796" name="Google Shape;796;p30"/>
                <p:cNvPicPr preferRelativeResize="0"/>
                <p:nvPr/>
              </p:nvPicPr>
              <p:blipFill rotWithShape="1">
                <a:blip r:embed="rId6">
                  <a:alphaModFix/>
                </a:blip>
                <a:srcRect b="0" l="0" r="0" t="0"/>
                <a:stretch/>
              </p:blipFill>
              <p:spPr>
                <a:xfrm>
                  <a:off x="7667774" y="2322915"/>
                  <a:ext cx="457200" cy="457200"/>
                </a:xfrm>
                <a:prstGeom prst="rect">
                  <a:avLst/>
                </a:prstGeom>
                <a:noFill/>
                <a:ln>
                  <a:noFill/>
                </a:ln>
              </p:spPr>
            </p:pic>
            <p:pic>
              <p:nvPicPr>
                <p:cNvPr id="797" name="Google Shape;797;p30"/>
                <p:cNvPicPr preferRelativeResize="0"/>
                <p:nvPr/>
              </p:nvPicPr>
              <p:blipFill rotWithShape="1">
                <a:blip r:embed="rId8">
                  <a:alphaModFix/>
                </a:blip>
                <a:srcRect b="0" l="0" r="0" t="0"/>
                <a:stretch/>
              </p:blipFill>
              <p:spPr>
                <a:xfrm>
                  <a:off x="7667774" y="4141969"/>
                  <a:ext cx="457200" cy="457200"/>
                </a:xfrm>
                <a:prstGeom prst="rect">
                  <a:avLst/>
                </a:prstGeom>
                <a:noFill/>
                <a:ln>
                  <a:noFill/>
                </a:ln>
              </p:spPr>
            </p:pic>
            <p:pic>
              <p:nvPicPr>
                <p:cNvPr id="798" name="Google Shape;798;p30"/>
                <p:cNvPicPr preferRelativeResize="0"/>
                <p:nvPr/>
              </p:nvPicPr>
              <p:blipFill rotWithShape="1">
                <a:blip r:embed="rId9">
                  <a:alphaModFix/>
                </a:blip>
                <a:srcRect b="0" l="0" r="0" t="0"/>
                <a:stretch/>
              </p:blipFill>
              <p:spPr>
                <a:xfrm>
                  <a:off x="8530104" y="4980261"/>
                  <a:ext cx="469900" cy="469900"/>
                </a:xfrm>
                <a:prstGeom prst="rect">
                  <a:avLst/>
                </a:prstGeom>
                <a:noFill/>
                <a:ln>
                  <a:noFill/>
                </a:ln>
              </p:spPr>
            </p:pic>
            <p:sp>
              <p:nvSpPr>
                <p:cNvPr id="799" name="Google Shape;799;p30"/>
                <p:cNvSpPr/>
                <p:nvPr/>
              </p:nvSpPr>
              <p:spPr>
                <a:xfrm>
                  <a:off x="7882404" y="2899955"/>
                  <a:ext cx="1765300" cy="109728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sp>
              <p:nvSpPr>
                <p:cNvPr id="800" name="Google Shape;800;p30"/>
                <p:cNvSpPr/>
                <p:nvPr/>
              </p:nvSpPr>
              <p:spPr>
                <a:xfrm>
                  <a:off x="7882404" y="4617007"/>
                  <a:ext cx="1765300" cy="1195766"/>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pic>
              <p:nvPicPr>
                <p:cNvPr id="801" name="Google Shape;801;p30"/>
                <p:cNvPicPr preferRelativeResize="0"/>
                <p:nvPr/>
              </p:nvPicPr>
              <p:blipFill rotWithShape="1">
                <a:blip r:embed="rId10">
                  <a:alphaModFix/>
                </a:blip>
                <a:srcRect b="0" l="0" r="0" t="0"/>
                <a:stretch/>
              </p:blipFill>
              <p:spPr>
                <a:xfrm>
                  <a:off x="8530104" y="3304388"/>
                  <a:ext cx="469900" cy="469900"/>
                </a:xfrm>
                <a:prstGeom prst="rect">
                  <a:avLst/>
                </a:prstGeom>
                <a:noFill/>
                <a:ln>
                  <a:noFill/>
                </a:ln>
              </p:spPr>
            </p:pic>
            <p:sp>
              <p:nvSpPr>
                <p:cNvPr id="802" name="Google Shape;802;p30"/>
                <p:cNvSpPr txBox="1"/>
                <p:nvPr/>
              </p:nvSpPr>
              <p:spPr>
                <a:xfrm>
                  <a:off x="8069190" y="3724997"/>
                  <a:ext cx="1391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Servidor Web 1</a:t>
                  </a:r>
                  <a:endParaRPr/>
                </a:p>
              </p:txBody>
            </p:sp>
            <p:sp>
              <p:nvSpPr>
                <p:cNvPr id="803" name="Google Shape;803;p30"/>
                <p:cNvSpPr txBox="1"/>
                <p:nvPr/>
              </p:nvSpPr>
              <p:spPr>
                <a:xfrm>
                  <a:off x="8047451" y="5410189"/>
                  <a:ext cx="151195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Banco de dados do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RDS secundário</a:t>
                  </a:r>
                  <a:endParaRPr/>
                </a:p>
              </p:txBody>
            </p:sp>
          </p:grpSp>
          <p:grpSp>
            <p:nvGrpSpPr>
              <p:cNvPr id="804" name="Google Shape;804;p30"/>
              <p:cNvGrpSpPr/>
              <p:nvPr/>
            </p:nvGrpSpPr>
            <p:grpSpPr>
              <a:xfrm>
                <a:off x="5754455" y="1991532"/>
                <a:ext cx="941400" cy="936686"/>
                <a:chOff x="5762841" y="1991532"/>
                <a:chExt cx="941400" cy="936686"/>
              </a:xfrm>
            </p:grpSpPr>
            <p:pic>
              <p:nvPicPr>
                <p:cNvPr id="805" name="Google Shape;805;p30"/>
                <p:cNvPicPr preferRelativeResize="0"/>
                <p:nvPr/>
              </p:nvPicPr>
              <p:blipFill rotWithShape="1">
                <a:blip r:embed="rId11">
                  <a:alphaModFix/>
                </a:blip>
                <a:srcRect b="0" l="0" r="0" t="0"/>
                <a:stretch/>
              </p:blipFill>
              <p:spPr>
                <a:xfrm>
                  <a:off x="6011715" y="1991532"/>
                  <a:ext cx="469900" cy="469900"/>
                </a:xfrm>
                <a:prstGeom prst="rect">
                  <a:avLst/>
                </a:prstGeom>
                <a:noFill/>
                <a:ln>
                  <a:noFill/>
                </a:ln>
              </p:spPr>
            </p:pic>
            <p:sp>
              <p:nvSpPr>
                <p:cNvPr id="806" name="Google Shape;806;p30"/>
                <p:cNvSpPr txBox="1"/>
                <p:nvPr/>
              </p:nvSpPr>
              <p:spPr>
                <a:xfrm>
                  <a:off x="5762841" y="2343218"/>
                  <a:ext cx="94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Internet</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gateway</a:t>
                  </a:r>
                  <a:endParaRPr/>
                </a:p>
              </p:txBody>
            </p:sp>
          </p:grpSp>
        </p:grpSp>
        <p:cxnSp>
          <p:nvCxnSpPr>
            <p:cNvPr id="807" name="Google Shape;807;p30"/>
            <p:cNvCxnSpPr>
              <a:endCxn id="801" idx="1"/>
            </p:cNvCxnSpPr>
            <p:nvPr/>
          </p:nvCxnSpPr>
          <p:spPr>
            <a:xfrm flipH="1" rot="10800000">
              <a:off x="5134566" y="3651632"/>
              <a:ext cx="3037200" cy="1709400"/>
            </a:xfrm>
            <a:prstGeom prst="straightConnector1">
              <a:avLst/>
            </a:prstGeom>
            <a:noFill/>
            <a:ln cap="flat" cmpd="sng" w="9525">
              <a:solidFill>
                <a:schemeClr val="accent1"/>
              </a:solidFill>
              <a:prstDash val="solid"/>
              <a:miter lim="800000"/>
              <a:headEnd len="sm" w="sm" type="none"/>
              <a:tailEnd len="sm" w="sm" type="none"/>
            </a:ln>
          </p:spPr>
        </p:cxnSp>
        <p:cxnSp>
          <p:nvCxnSpPr>
            <p:cNvPr id="808" name="Google Shape;808;p30"/>
            <p:cNvCxnSpPr>
              <a:endCxn id="798" idx="1"/>
            </p:cNvCxnSpPr>
            <p:nvPr/>
          </p:nvCxnSpPr>
          <p:spPr>
            <a:xfrm flipH="1" rot="10800000">
              <a:off x="5137866" y="5327505"/>
              <a:ext cx="3033900" cy="21000"/>
            </a:xfrm>
            <a:prstGeom prst="straightConnector1">
              <a:avLst/>
            </a:prstGeom>
            <a:noFill/>
            <a:ln cap="flat" cmpd="sng" w="9525">
              <a:solidFill>
                <a:schemeClr val="accent1"/>
              </a:solidFill>
              <a:prstDash val="solid"/>
              <a:miter lim="800000"/>
              <a:headEnd len="sm" w="sm" type="none"/>
              <a:tailEnd len="sm" w="sm" type="none"/>
            </a:ln>
          </p:spPr>
        </p:cxnSp>
      </p:grpSp>
      <p:sp>
        <p:nvSpPr>
          <p:cNvPr id="809" name="Google Shape;809;p30"/>
          <p:cNvSpPr txBox="1"/>
          <p:nvPr>
            <p:ph idx="11" type="ftr"/>
          </p:nvPr>
        </p:nvSpPr>
        <p:spPr>
          <a:xfrm>
            <a:off x="419099" y="6356350"/>
            <a:ext cx="5181389"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pt-BR" sz="900" u="none" cap="none" strike="noStrike">
                <a:solidFill>
                  <a:srgbClr val="888888"/>
                </a:solidFill>
                <a:latin typeface="Arial"/>
                <a:ea typeface="Arial"/>
                <a:cs typeface="Arial"/>
                <a:sym typeface="Arial"/>
              </a:rPr>
              <a:t>© 2019, Amazon Web Services, Inc. ou suas afiliadas. Todos os direitos reservados.</a:t>
            </a:r>
            <a:endParaRPr/>
          </a:p>
        </p:txBody>
      </p:sp>
      <p:sp>
        <p:nvSpPr>
          <p:cNvPr id="810" name="Google Shape;810;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pt-BR"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Laboratório 6: Tarefas</a:t>
            </a:r>
            <a:endParaRPr/>
          </a:p>
        </p:txBody>
      </p:sp>
      <p:sp>
        <p:nvSpPr>
          <p:cNvPr id="816" name="Google Shape;816;p3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pt-BR">
                <a:latin typeface="Arial"/>
                <a:ea typeface="Arial"/>
                <a:cs typeface="Arial"/>
                <a:sym typeface="Arial"/>
              </a:rPr>
              <a:t>Criar uma nova Imagem de máquina da Amazon (AMI) por meio de instância em execução.</a:t>
            </a:r>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Criar um Application Load Balancer.</a:t>
            </a:r>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Criar uma configuração de execução e um grupo de Auto Scaling.</a:t>
            </a:r>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Escalar automaticamente novas instâncias em uma sub-rede privada.</a:t>
            </a:r>
            <a:endParaRPr/>
          </a:p>
          <a:p>
            <a:pPr indent="-228600" lvl="0" marL="228600" rtl="0" algn="l">
              <a:lnSpc>
                <a:spcPct val="90000"/>
              </a:lnSpc>
              <a:spcBef>
                <a:spcPts val="1000"/>
              </a:spcBef>
              <a:spcAft>
                <a:spcPts val="0"/>
              </a:spcAft>
              <a:buClr>
                <a:schemeClr val="dk1"/>
              </a:buClr>
              <a:buSzPts val="2800"/>
              <a:buChar char="•"/>
            </a:pPr>
            <a:r>
              <a:rPr lang="pt-BR">
                <a:latin typeface="Arial"/>
                <a:ea typeface="Arial"/>
                <a:cs typeface="Arial"/>
                <a:sym typeface="Arial"/>
              </a:rPr>
              <a:t>Criar alarmes do Amazon CloudWatch e monitorar a performance da sua infraestrutura.</a:t>
            </a:r>
            <a:endParaRPr/>
          </a:p>
        </p:txBody>
      </p:sp>
      <p:sp>
        <p:nvSpPr>
          <p:cNvPr id="817" name="Google Shape;817;p31"/>
          <p:cNvSpPr txBox="1"/>
          <p:nvPr>
            <p:ph idx="11" type="ftr"/>
          </p:nvPr>
        </p:nvSpPr>
        <p:spPr>
          <a:xfrm>
            <a:off x="419100" y="6356350"/>
            <a:ext cx="49969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18" name="Google Shape;818;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Laboratório 6: Produto final </a:t>
            </a:r>
            <a:endParaRPr/>
          </a:p>
        </p:txBody>
      </p:sp>
      <p:grpSp>
        <p:nvGrpSpPr>
          <p:cNvPr descr="final lab architecture diagram." id="824" name="Google Shape;824;p32"/>
          <p:cNvGrpSpPr/>
          <p:nvPr/>
        </p:nvGrpSpPr>
        <p:grpSpPr>
          <a:xfrm>
            <a:off x="1615440" y="1219200"/>
            <a:ext cx="8961120" cy="5202107"/>
            <a:chOff x="1126761" y="1219200"/>
            <a:chExt cx="8961120" cy="5202107"/>
          </a:xfrm>
        </p:grpSpPr>
        <p:sp>
          <p:nvSpPr>
            <p:cNvPr id="825" name="Google Shape;825;p32"/>
            <p:cNvSpPr/>
            <p:nvPr/>
          </p:nvSpPr>
          <p:spPr>
            <a:xfrm>
              <a:off x="2227164" y="2036618"/>
              <a:ext cx="7680960" cy="420624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pt-BR" sz="1600" u="none" cap="none" strike="noStrike">
                  <a:solidFill>
                    <a:srgbClr val="1D8900"/>
                  </a:solidFill>
                  <a:latin typeface="Arial"/>
                  <a:ea typeface="Arial"/>
                  <a:cs typeface="Arial"/>
                  <a:sym typeface="Arial"/>
                </a:rPr>
                <a:t> VPC: 10.0.0.0/16</a:t>
              </a:r>
              <a:endParaRPr b="0" i="0" sz="1200" u="none" cap="none" strike="noStrike">
                <a:solidFill>
                  <a:srgbClr val="1D8900"/>
                </a:solidFill>
                <a:latin typeface="Arial"/>
                <a:ea typeface="Arial"/>
                <a:cs typeface="Arial"/>
                <a:sym typeface="Arial"/>
              </a:endParaRPr>
            </a:p>
          </p:txBody>
        </p:sp>
        <p:pic>
          <p:nvPicPr>
            <p:cNvPr id="826" name="Google Shape;826;p32"/>
            <p:cNvPicPr preferRelativeResize="0"/>
            <p:nvPr/>
          </p:nvPicPr>
          <p:blipFill rotWithShape="1">
            <a:blip r:embed="rId3">
              <a:alphaModFix/>
            </a:blip>
            <a:srcRect b="0" l="0" r="0" t="0"/>
            <a:stretch/>
          </p:blipFill>
          <p:spPr>
            <a:xfrm>
              <a:off x="1126761" y="1219200"/>
              <a:ext cx="457200" cy="457200"/>
            </a:xfrm>
            <a:prstGeom prst="rect">
              <a:avLst/>
            </a:prstGeom>
            <a:noFill/>
            <a:ln>
              <a:noFill/>
            </a:ln>
          </p:spPr>
        </p:pic>
        <p:pic>
          <p:nvPicPr>
            <p:cNvPr id="827" name="Google Shape;827;p32"/>
            <p:cNvPicPr preferRelativeResize="0"/>
            <p:nvPr/>
          </p:nvPicPr>
          <p:blipFill rotWithShape="1">
            <a:blip r:embed="rId4">
              <a:alphaModFix/>
            </a:blip>
            <a:srcRect b="0" l="0" r="0" t="0"/>
            <a:stretch/>
          </p:blipFill>
          <p:spPr>
            <a:xfrm>
              <a:off x="2227164" y="2036618"/>
              <a:ext cx="457200" cy="457200"/>
            </a:xfrm>
            <a:prstGeom prst="rect">
              <a:avLst/>
            </a:prstGeom>
            <a:noFill/>
            <a:ln>
              <a:noFill/>
            </a:ln>
          </p:spPr>
        </p:pic>
        <p:sp>
          <p:nvSpPr>
            <p:cNvPr id="828" name="Google Shape;828;p32"/>
            <p:cNvSpPr/>
            <p:nvPr/>
          </p:nvSpPr>
          <p:spPr>
            <a:xfrm>
              <a:off x="1126761" y="1219200"/>
              <a:ext cx="8961120" cy="5202107"/>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 Nuvem AWS</a:t>
              </a:r>
              <a:endParaRPr/>
            </a:p>
          </p:txBody>
        </p:sp>
        <p:pic>
          <p:nvPicPr>
            <p:cNvPr id="829" name="Google Shape;829;p32"/>
            <p:cNvPicPr preferRelativeResize="0"/>
            <p:nvPr/>
          </p:nvPicPr>
          <p:blipFill rotWithShape="1">
            <a:blip r:embed="rId5">
              <a:alphaModFix/>
            </a:blip>
            <a:srcRect b="0" l="0" r="0" t="0"/>
            <a:stretch/>
          </p:blipFill>
          <p:spPr>
            <a:xfrm>
              <a:off x="3292935" y="2367961"/>
              <a:ext cx="457200" cy="457200"/>
            </a:xfrm>
            <a:prstGeom prst="rect">
              <a:avLst/>
            </a:prstGeom>
            <a:noFill/>
            <a:ln>
              <a:noFill/>
            </a:ln>
          </p:spPr>
        </p:pic>
        <p:pic>
          <p:nvPicPr>
            <p:cNvPr id="830" name="Google Shape;830;p32"/>
            <p:cNvPicPr preferRelativeResize="0"/>
            <p:nvPr/>
          </p:nvPicPr>
          <p:blipFill rotWithShape="1">
            <a:blip r:embed="rId6">
              <a:alphaModFix/>
            </a:blip>
            <a:srcRect b="0" l="0" r="0" t="0"/>
            <a:stretch/>
          </p:blipFill>
          <p:spPr>
            <a:xfrm>
              <a:off x="3292935" y="3721795"/>
              <a:ext cx="457200" cy="457200"/>
            </a:xfrm>
            <a:prstGeom prst="rect">
              <a:avLst/>
            </a:prstGeom>
            <a:noFill/>
            <a:ln>
              <a:noFill/>
            </a:ln>
          </p:spPr>
        </p:pic>
        <p:sp>
          <p:nvSpPr>
            <p:cNvPr id="831" name="Google Shape;831;p32"/>
            <p:cNvSpPr/>
            <p:nvPr/>
          </p:nvSpPr>
          <p:spPr>
            <a:xfrm>
              <a:off x="1673902" y="1579418"/>
              <a:ext cx="8321040" cy="4769661"/>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pt-BR" sz="1600" u="none" cap="none" strike="noStrike">
                  <a:solidFill>
                    <a:srgbClr val="007CBC"/>
                  </a:solidFill>
                  <a:latin typeface="Arial"/>
                  <a:ea typeface="Arial"/>
                  <a:cs typeface="Arial"/>
                  <a:sym typeface="Arial"/>
                </a:rPr>
                <a:t> Região</a:t>
              </a:r>
              <a:endParaRPr b="0" i="0" sz="1200" u="none" cap="none" strike="noStrike">
                <a:solidFill>
                  <a:srgbClr val="007CBC"/>
                </a:solidFill>
                <a:latin typeface="Arial"/>
                <a:ea typeface="Arial"/>
                <a:cs typeface="Arial"/>
                <a:sym typeface="Arial"/>
              </a:endParaRPr>
            </a:p>
          </p:txBody>
        </p:sp>
        <p:pic>
          <p:nvPicPr>
            <p:cNvPr id="832" name="Google Shape;832;p32"/>
            <p:cNvPicPr preferRelativeResize="0"/>
            <p:nvPr/>
          </p:nvPicPr>
          <p:blipFill rotWithShape="1">
            <a:blip r:embed="rId7">
              <a:alphaModFix/>
            </a:blip>
            <a:srcRect b="0" l="0" r="0" t="0"/>
            <a:stretch/>
          </p:blipFill>
          <p:spPr>
            <a:xfrm>
              <a:off x="1673902" y="1579418"/>
              <a:ext cx="457200" cy="457200"/>
            </a:xfrm>
            <a:prstGeom prst="rect">
              <a:avLst/>
            </a:prstGeom>
            <a:noFill/>
            <a:ln>
              <a:noFill/>
            </a:ln>
          </p:spPr>
        </p:pic>
        <p:sp>
          <p:nvSpPr>
            <p:cNvPr id="833" name="Google Shape;833;p32"/>
            <p:cNvSpPr/>
            <p:nvPr/>
          </p:nvSpPr>
          <p:spPr>
            <a:xfrm>
              <a:off x="3467835" y="4268338"/>
              <a:ext cx="6217920" cy="997204"/>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Arial"/>
                <a:buNone/>
              </a:pPr>
              <a:r>
                <a:rPr b="0" i="0" lang="pt-BR" sz="1600" u="none" cap="none" strike="noStrike">
                  <a:solidFill>
                    <a:srgbClr val="D86613"/>
                  </a:solidFill>
                  <a:latin typeface="Arial"/>
                  <a:ea typeface="Arial"/>
                  <a:cs typeface="Arial"/>
                  <a:sym typeface="Arial"/>
                </a:rPr>
                <a:t>Auto Scaling </a:t>
              </a:r>
              <a:br>
                <a:rPr b="0" i="0" lang="pt-BR" sz="1600" u="none" cap="none" strike="noStrike">
                  <a:solidFill>
                    <a:srgbClr val="D86613"/>
                  </a:solidFill>
                  <a:latin typeface="Arial"/>
                  <a:ea typeface="Arial"/>
                  <a:cs typeface="Arial"/>
                  <a:sym typeface="Arial"/>
                </a:rPr>
              </a:br>
              <a:r>
                <a:rPr b="0" i="0" lang="pt-BR" sz="1600" u="none" cap="none" strike="noStrike">
                  <a:solidFill>
                    <a:srgbClr val="D86613"/>
                  </a:solidFill>
                  <a:latin typeface="Arial"/>
                  <a:ea typeface="Arial"/>
                  <a:cs typeface="Arial"/>
                  <a:sym typeface="Arial"/>
                </a:rPr>
                <a:t>grupo</a:t>
              </a:r>
              <a:endParaRPr b="0" i="0" sz="1600" u="none" cap="none" strike="noStrike">
                <a:solidFill>
                  <a:srgbClr val="D86613"/>
                </a:solidFill>
                <a:latin typeface="Arial"/>
                <a:ea typeface="Arial"/>
                <a:cs typeface="Arial"/>
                <a:sym typeface="Arial"/>
              </a:endParaRPr>
            </a:p>
          </p:txBody>
        </p:sp>
        <p:grpSp>
          <p:nvGrpSpPr>
            <p:cNvPr id="834" name="Google Shape;834;p32"/>
            <p:cNvGrpSpPr/>
            <p:nvPr/>
          </p:nvGrpSpPr>
          <p:grpSpPr>
            <a:xfrm>
              <a:off x="5784677" y="3093086"/>
              <a:ext cx="1505541" cy="1010314"/>
              <a:chOff x="6001287" y="2804330"/>
              <a:chExt cx="1505541" cy="1010314"/>
            </a:xfrm>
          </p:grpSpPr>
          <p:sp>
            <p:nvSpPr>
              <p:cNvPr id="835" name="Google Shape;835;p32"/>
              <p:cNvSpPr txBox="1"/>
              <p:nvPr/>
            </p:nvSpPr>
            <p:spPr>
              <a:xfrm>
                <a:off x="6001287" y="3229869"/>
                <a:ext cx="150554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Application Load Balancer</a:t>
                </a:r>
                <a:endParaRPr b="0" i="0" sz="1600" u="none" cap="none" strike="noStrike">
                  <a:solidFill>
                    <a:srgbClr val="000000"/>
                  </a:solidFill>
                  <a:latin typeface="Arial"/>
                  <a:ea typeface="Arial"/>
                  <a:cs typeface="Arial"/>
                  <a:sym typeface="Arial"/>
                </a:endParaRPr>
              </a:p>
            </p:txBody>
          </p:sp>
          <p:pic>
            <p:nvPicPr>
              <p:cNvPr id="836" name="Google Shape;836;p32"/>
              <p:cNvPicPr preferRelativeResize="0"/>
              <p:nvPr/>
            </p:nvPicPr>
            <p:blipFill rotWithShape="1">
              <a:blip r:embed="rId8">
                <a:alphaModFix/>
              </a:blip>
              <a:srcRect b="0" l="0" r="0" t="0"/>
              <a:stretch/>
            </p:blipFill>
            <p:spPr>
              <a:xfrm>
                <a:off x="6519107" y="2804330"/>
                <a:ext cx="469900" cy="469900"/>
              </a:xfrm>
              <a:prstGeom prst="rect">
                <a:avLst/>
              </a:prstGeom>
              <a:noFill/>
              <a:ln>
                <a:noFill/>
              </a:ln>
            </p:spPr>
          </p:pic>
        </p:grpSp>
        <p:grpSp>
          <p:nvGrpSpPr>
            <p:cNvPr id="837" name="Google Shape;837;p32"/>
            <p:cNvGrpSpPr/>
            <p:nvPr/>
          </p:nvGrpSpPr>
          <p:grpSpPr>
            <a:xfrm>
              <a:off x="6066806" y="1788826"/>
              <a:ext cx="941283" cy="936461"/>
              <a:chOff x="6283416" y="1788826"/>
              <a:chExt cx="941283" cy="936461"/>
            </a:xfrm>
          </p:grpSpPr>
          <p:pic>
            <p:nvPicPr>
              <p:cNvPr id="838" name="Google Shape;838;p32"/>
              <p:cNvPicPr preferRelativeResize="0"/>
              <p:nvPr/>
            </p:nvPicPr>
            <p:blipFill rotWithShape="1">
              <a:blip r:embed="rId9">
                <a:alphaModFix/>
              </a:blip>
              <a:srcRect b="0" l="0" r="0" t="0"/>
              <a:stretch/>
            </p:blipFill>
            <p:spPr>
              <a:xfrm>
                <a:off x="6519107" y="1788826"/>
                <a:ext cx="469900" cy="469900"/>
              </a:xfrm>
              <a:prstGeom prst="rect">
                <a:avLst/>
              </a:prstGeom>
              <a:noFill/>
              <a:ln>
                <a:noFill/>
              </a:ln>
            </p:spPr>
          </p:pic>
          <p:sp>
            <p:nvSpPr>
              <p:cNvPr id="839" name="Google Shape;839;p32"/>
              <p:cNvSpPr txBox="1"/>
              <p:nvPr/>
            </p:nvSpPr>
            <p:spPr>
              <a:xfrm>
                <a:off x="6283416" y="2140512"/>
                <a:ext cx="94128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Internet</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gateway</a:t>
                </a:r>
                <a:endParaRPr/>
              </a:p>
            </p:txBody>
          </p:sp>
        </p:grpSp>
        <p:pic>
          <p:nvPicPr>
            <p:cNvPr id="840" name="Google Shape;840;p32"/>
            <p:cNvPicPr preferRelativeResize="0"/>
            <p:nvPr/>
          </p:nvPicPr>
          <p:blipFill rotWithShape="1">
            <a:blip r:embed="rId10">
              <a:alphaModFix/>
            </a:blip>
            <a:srcRect b="0" l="0" r="0" t="0"/>
            <a:stretch/>
          </p:blipFill>
          <p:spPr>
            <a:xfrm>
              <a:off x="6411695" y="4268338"/>
              <a:ext cx="330200" cy="330200"/>
            </a:xfrm>
            <a:prstGeom prst="rect">
              <a:avLst/>
            </a:prstGeom>
            <a:noFill/>
            <a:ln>
              <a:noFill/>
            </a:ln>
          </p:spPr>
        </p:pic>
        <p:sp>
          <p:nvSpPr>
            <p:cNvPr id="841" name="Google Shape;841;p32"/>
            <p:cNvSpPr/>
            <p:nvPr/>
          </p:nvSpPr>
          <p:spPr>
            <a:xfrm>
              <a:off x="7417379" y="1676400"/>
              <a:ext cx="2560320" cy="460876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Zona de disponibilidade B</a:t>
              </a:r>
              <a:endParaRPr/>
            </a:p>
          </p:txBody>
        </p:sp>
        <p:grpSp>
          <p:nvGrpSpPr>
            <p:cNvPr id="842" name="Google Shape;842;p32"/>
            <p:cNvGrpSpPr/>
            <p:nvPr/>
          </p:nvGrpSpPr>
          <p:grpSpPr>
            <a:xfrm>
              <a:off x="7556945" y="2370320"/>
              <a:ext cx="2286000" cy="1280160"/>
              <a:chOff x="7268189" y="2370320"/>
              <a:chExt cx="2286000" cy="1280160"/>
            </a:xfrm>
          </p:grpSpPr>
          <p:sp>
            <p:nvSpPr>
              <p:cNvPr id="843" name="Google Shape;843;p32"/>
              <p:cNvSpPr/>
              <p:nvPr/>
            </p:nvSpPr>
            <p:spPr>
              <a:xfrm>
                <a:off x="7268189" y="2370320"/>
                <a:ext cx="2286000" cy="12801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176213" marR="0" rtl="0" algn="l">
                  <a:spcBef>
                    <a:spcPts val="0"/>
                  </a:spcBef>
                  <a:spcAft>
                    <a:spcPts val="0"/>
                  </a:spcAft>
                  <a:buNone/>
                </a:pPr>
                <a:r>
                  <a:rPr b="0" i="0" lang="pt-BR" sz="1400" u="none" cap="none" strike="noStrike">
                    <a:solidFill>
                      <a:srgbClr val="1D8900"/>
                    </a:solidFill>
                    <a:latin typeface="Arial"/>
                    <a:ea typeface="Arial"/>
                    <a:cs typeface="Arial"/>
                    <a:sym typeface="Arial"/>
                  </a:rPr>
                  <a:t>Sub-rede pública 2: </a:t>
                </a:r>
                <a:br>
                  <a:rPr b="0" i="0" lang="pt-BR" sz="1400" u="none" cap="none" strike="noStrike">
                    <a:solidFill>
                      <a:srgbClr val="1D8900"/>
                    </a:solidFill>
                    <a:latin typeface="Arial"/>
                    <a:ea typeface="Arial"/>
                    <a:cs typeface="Arial"/>
                    <a:sym typeface="Arial"/>
                  </a:rPr>
                </a:br>
                <a:r>
                  <a:rPr b="0" i="0" lang="pt-BR" sz="1400" u="none" cap="none" strike="noStrike">
                    <a:solidFill>
                      <a:srgbClr val="1D8900"/>
                    </a:solidFill>
                    <a:latin typeface="Arial"/>
                    <a:ea typeface="Arial"/>
                    <a:cs typeface="Arial"/>
                    <a:sym typeface="Arial"/>
                  </a:rPr>
                  <a:t>10.0.2.0/24</a:t>
                </a:r>
                <a:endParaRPr/>
              </a:p>
            </p:txBody>
          </p:sp>
          <p:pic>
            <p:nvPicPr>
              <p:cNvPr id="844" name="Google Shape;844;p32"/>
              <p:cNvPicPr preferRelativeResize="0"/>
              <p:nvPr/>
            </p:nvPicPr>
            <p:blipFill rotWithShape="1">
              <a:blip r:embed="rId5">
                <a:alphaModFix/>
              </a:blip>
              <a:srcRect b="0" l="0" r="0" t="0"/>
              <a:stretch/>
            </p:blipFill>
            <p:spPr>
              <a:xfrm>
                <a:off x="7268189" y="2370320"/>
                <a:ext cx="457200" cy="457200"/>
              </a:xfrm>
              <a:prstGeom prst="rect">
                <a:avLst/>
              </a:prstGeom>
              <a:noFill/>
              <a:ln>
                <a:noFill/>
              </a:ln>
            </p:spPr>
          </p:pic>
        </p:grpSp>
        <p:sp>
          <p:nvSpPr>
            <p:cNvPr id="845" name="Google Shape;845;p32"/>
            <p:cNvSpPr/>
            <p:nvPr/>
          </p:nvSpPr>
          <p:spPr>
            <a:xfrm>
              <a:off x="3188636" y="1676400"/>
              <a:ext cx="2468880" cy="460876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Zona de disponibilidade A</a:t>
              </a:r>
              <a:endParaRPr/>
            </a:p>
          </p:txBody>
        </p:sp>
        <p:sp>
          <p:nvSpPr>
            <p:cNvPr id="846" name="Google Shape;846;p32"/>
            <p:cNvSpPr/>
            <p:nvPr/>
          </p:nvSpPr>
          <p:spPr>
            <a:xfrm>
              <a:off x="3280075" y="2370320"/>
              <a:ext cx="2286000" cy="12801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176213" marR="0" rtl="0" algn="l">
                <a:spcBef>
                  <a:spcPts val="0"/>
                </a:spcBef>
                <a:spcAft>
                  <a:spcPts val="0"/>
                </a:spcAft>
                <a:buNone/>
              </a:pPr>
              <a:r>
                <a:rPr b="0" i="0" lang="pt-BR" sz="1400" u="none" cap="none" strike="noStrike">
                  <a:solidFill>
                    <a:srgbClr val="1D8900"/>
                  </a:solidFill>
                  <a:latin typeface="Arial"/>
                  <a:ea typeface="Arial"/>
                  <a:cs typeface="Arial"/>
                  <a:sym typeface="Arial"/>
                </a:rPr>
                <a:t>Sub-rede pública 1: </a:t>
              </a:r>
              <a:br>
                <a:rPr b="0" i="0" lang="pt-BR" sz="1400" u="none" cap="none" strike="noStrike">
                  <a:solidFill>
                    <a:srgbClr val="1D8900"/>
                  </a:solidFill>
                  <a:latin typeface="Arial"/>
                  <a:ea typeface="Arial"/>
                  <a:cs typeface="Arial"/>
                  <a:sym typeface="Arial"/>
                </a:rPr>
              </a:br>
              <a:r>
                <a:rPr b="0" i="0" lang="pt-BR" sz="1400" u="none" cap="none" strike="noStrike">
                  <a:solidFill>
                    <a:srgbClr val="1D8900"/>
                  </a:solidFill>
                  <a:latin typeface="Arial"/>
                  <a:ea typeface="Arial"/>
                  <a:cs typeface="Arial"/>
                  <a:sym typeface="Arial"/>
                </a:rPr>
                <a:t>10.0.0.0/24</a:t>
              </a:r>
              <a:endParaRPr b="0" i="0" sz="1400" u="none" cap="none" strike="noStrike">
                <a:solidFill>
                  <a:srgbClr val="1D8900"/>
                </a:solidFill>
                <a:latin typeface="Arial"/>
                <a:ea typeface="Arial"/>
                <a:cs typeface="Arial"/>
                <a:sym typeface="Arial"/>
              </a:endParaRPr>
            </a:p>
          </p:txBody>
        </p:sp>
        <p:grpSp>
          <p:nvGrpSpPr>
            <p:cNvPr id="847" name="Google Shape;847;p32"/>
            <p:cNvGrpSpPr/>
            <p:nvPr/>
          </p:nvGrpSpPr>
          <p:grpSpPr>
            <a:xfrm>
              <a:off x="3725480" y="2920326"/>
              <a:ext cx="1395190" cy="748611"/>
              <a:chOff x="3738338" y="2920326"/>
              <a:chExt cx="1395190" cy="748611"/>
            </a:xfrm>
          </p:grpSpPr>
          <p:pic>
            <p:nvPicPr>
              <p:cNvPr id="848" name="Google Shape;848;p32"/>
              <p:cNvPicPr preferRelativeResize="0"/>
              <p:nvPr/>
            </p:nvPicPr>
            <p:blipFill rotWithShape="1">
              <a:blip r:embed="rId11">
                <a:alphaModFix/>
              </a:blip>
              <a:srcRect b="0" l="0" r="0" t="0"/>
              <a:stretch/>
            </p:blipFill>
            <p:spPr>
              <a:xfrm>
                <a:off x="4200983" y="2920326"/>
                <a:ext cx="469900" cy="469900"/>
              </a:xfrm>
              <a:prstGeom prst="rect">
                <a:avLst/>
              </a:prstGeom>
              <a:noFill/>
              <a:ln>
                <a:noFill/>
              </a:ln>
            </p:spPr>
          </p:pic>
          <p:sp>
            <p:nvSpPr>
              <p:cNvPr id="849" name="Google Shape;849;p32"/>
              <p:cNvSpPr txBox="1"/>
              <p:nvPr/>
            </p:nvSpPr>
            <p:spPr>
              <a:xfrm>
                <a:off x="3738338" y="3330383"/>
                <a:ext cx="139519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Gateway NAT</a:t>
                </a:r>
                <a:endParaRPr/>
              </a:p>
            </p:txBody>
          </p:sp>
        </p:grpSp>
        <p:sp>
          <p:nvSpPr>
            <p:cNvPr id="850" name="Google Shape;850;p32"/>
            <p:cNvSpPr/>
            <p:nvPr/>
          </p:nvSpPr>
          <p:spPr>
            <a:xfrm>
              <a:off x="3280077" y="3721795"/>
              <a:ext cx="2286000" cy="24688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   Sub-rede privada 1: </a:t>
              </a:r>
              <a:br>
                <a:rPr b="0" i="0" lang="pt-BR" sz="1400" u="none" cap="none" strike="noStrike">
                  <a:solidFill>
                    <a:srgbClr val="007CBC"/>
                  </a:solidFill>
                  <a:latin typeface="Arial"/>
                  <a:ea typeface="Arial"/>
                  <a:cs typeface="Arial"/>
                  <a:sym typeface="Arial"/>
                </a:rPr>
              </a:br>
              <a:r>
                <a:rPr b="0" i="0" lang="pt-BR" sz="1400" u="none" cap="none" strike="noStrike">
                  <a:solidFill>
                    <a:srgbClr val="007CBC"/>
                  </a:solidFill>
                  <a:latin typeface="Arial"/>
                  <a:ea typeface="Arial"/>
                  <a:cs typeface="Arial"/>
                  <a:sym typeface="Arial"/>
                </a:rPr>
                <a:t>   10.0.1.0/24</a:t>
              </a:r>
              <a:endParaRPr/>
            </a:p>
          </p:txBody>
        </p:sp>
        <p:pic>
          <p:nvPicPr>
            <p:cNvPr id="851" name="Google Shape;851;p32"/>
            <p:cNvPicPr preferRelativeResize="0"/>
            <p:nvPr/>
          </p:nvPicPr>
          <p:blipFill rotWithShape="1">
            <a:blip r:embed="rId12">
              <a:alphaModFix/>
            </a:blip>
            <a:srcRect b="0" l="0" r="0" t="0"/>
            <a:stretch/>
          </p:blipFill>
          <p:spPr>
            <a:xfrm>
              <a:off x="4476883" y="5671965"/>
              <a:ext cx="469900" cy="469900"/>
            </a:xfrm>
            <a:prstGeom prst="rect">
              <a:avLst/>
            </a:prstGeom>
            <a:noFill/>
            <a:ln>
              <a:noFill/>
            </a:ln>
          </p:spPr>
        </p:pic>
        <p:sp>
          <p:nvSpPr>
            <p:cNvPr id="852" name="Google Shape;852;p32"/>
            <p:cNvSpPr/>
            <p:nvPr/>
          </p:nvSpPr>
          <p:spPr>
            <a:xfrm>
              <a:off x="3540427" y="532649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sp>
          <p:nvSpPr>
            <p:cNvPr id="853" name="Google Shape;853;p32"/>
            <p:cNvSpPr/>
            <p:nvPr/>
          </p:nvSpPr>
          <p:spPr>
            <a:xfrm>
              <a:off x="3540427" y="437365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pic>
          <p:nvPicPr>
            <p:cNvPr id="854" name="Google Shape;854;p32"/>
            <p:cNvPicPr preferRelativeResize="0"/>
            <p:nvPr/>
          </p:nvPicPr>
          <p:blipFill rotWithShape="1">
            <a:blip r:embed="rId13">
              <a:alphaModFix/>
            </a:blip>
            <a:srcRect b="0" l="0" r="0" t="0"/>
            <a:stretch/>
          </p:blipFill>
          <p:spPr>
            <a:xfrm>
              <a:off x="4476883" y="4708809"/>
              <a:ext cx="469900" cy="469900"/>
            </a:xfrm>
            <a:prstGeom prst="rect">
              <a:avLst/>
            </a:prstGeom>
            <a:noFill/>
            <a:ln>
              <a:noFill/>
            </a:ln>
          </p:spPr>
        </p:pic>
        <p:sp>
          <p:nvSpPr>
            <p:cNvPr id="855" name="Google Shape;855;p32"/>
            <p:cNvSpPr txBox="1"/>
            <p:nvPr/>
          </p:nvSpPr>
          <p:spPr>
            <a:xfrm>
              <a:off x="3355092" y="4677318"/>
              <a:ext cx="1129969" cy="5847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Instância da Web</a:t>
              </a:r>
              <a:endParaRPr b="0" i="0" sz="1600" u="none" cap="none" strike="noStrike">
                <a:solidFill>
                  <a:srgbClr val="000000"/>
                </a:solidFill>
                <a:latin typeface="Arial"/>
                <a:ea typeface="Arial"/>
                <a:cs typeface="Arial"/>
                <a:sym typeface="Arial"/>
              </a:endParaRPr>
            </a:p>
          </p:txBody>
        </p:sp>
        <p:cxnSp>
          <p:nvCxnSpPr>
            <p:cNvPr id="856" name="Google Shape;856;p32"/>
            <p:cNvCxnSpPr>
              <a:stCxn id="835" idx="2"/>
              <a:endCxn id="854" idx="0"/>
            </p:cNvCxnSpPr>
            <p:nvPr/>
          </p:nvCxnSpPr>
          <p:spPr>
            <a:xfrm flipH="1">
              <a:off x="4711948" y="4103400"/>
              <a:ext cx="1825500" cy="605400"/>
            </a:xfrm>
            <a:prstGeom prst="straightConnector1">
              <a:avLst/>
            </a:prstGeom>
            <a:noFill/>
            <a:ln cap="flat" cmpd="sng" w="9525">
              <a:solidFill>
                <a:schemeClr val="accent1"/>
              </a:solidFill>
              <a:prstDash val="solid"/>
              <a:miter lim="800000"/>
              <a:headEnd len="sm" w="sm" type="none"/>
              <a:tailEnd len="sm" w="sm" type="none"/>
            </a:ln>
          </p:spPr>
        </p:cxnSp>
        <p:cxnSp>
          <p:nvCxnSpPr>
            <p:cNvPr id="857" name="Google Shape;857;p32"/>
            <p:cNvCxnSpPr>
              <a:stCxn id="835" idx="2"/>
              <a:endCxn id="858" idx="0"/>
            </p:cNvCxnSpPr>
            <p:nvPr/>
          </p:nvCxnSpPr>
          <p:spPr>
            <a:xfrm>
              <a:off x="6537448" y="4103400"/>
              <a:ext cx="1696200" cy="591600"/>
            </a:xfrm>
            <a:prstGeom prst="straightConnector1">
              <a:avLst/>
            </a:prstGeom>
            <a:noFill/>
            <a:ln cap="flat" cmpd="sng" w="9525">
              <a:solidFill>
                <a:schemeClr val="accent1"/>
              </a:solidFill>
              <a:prstDash val="solid"/>
              <a:miter lim="800000"/>
              <a:headEnd len="sm" w="sm" type="none"/>
              <a:tailEnd len="sm" w="sm" type="none"/>
            </a:ln>
          </p:spPr>
        </p:cxnSp>
        <p:cxnSp>
          <p:nvCxnSpPr>
            <p:cNvPr id="859" name="Google Shape;859;p32"/>
            <p:cNvCxnSpPr>
              <a:stCxn id="854" idx="2"/>
              <a:endCxn id="851" idx="0"/>
            </p:cNvCxnSpPr>
            <p:nvPr/>
          </p:nvCxnSpPr>
          <p:spPr>
            <a:xfrm>
              <a:off x="4711833" y="5178709"/>
              <a:ext cx="0" cy="493200"/>
            </a:xfrm>
            <a:prstGeom prst="straightConnector1">
              <a:avLst/>
            </a:prstGeom>
            <a:noFill/>
            <a:ln cap="flat" cmpd="sng" w="9525">
              <a:solidFill>
                <a:schemeClr val="accent1"/>
              </a:solidFill>
              <a:prstDash val="solid"/>
              <a:miter lim="800000"/>
              <a:headEnd len="sm" w="sm" type="none"/>
              <a:tailEnd len="sm" w="sm" type="none"/>
            </a:ln>
          </p:spPr>
        </p:cxnSp>
        <p:cxnSp>
          <p:nvCxnSpPr>
            <p:cNvPr id="860" name="Google Shape;860;p32"/>
            <p:cNvCxnSpPr>
              <a:stCxn id="851" idx="3"/>
              <a:endCxn id="858" idx="2"/>
            </p:cNvCxnSpPr>
            <p:nvPr/>
          </p:nvCxnSpPr>
          <p:spPr>
            <a:xfrm flipH="1" rot="10800000">
              <a:off x="4946783" y="5164715"/>
              <a:ext cx="3286800" cy="742200"/>
            </a:xfrm>
            <a:prstGeom prst="straightConnector1">
              <a:avLst/>
            </a:prstGeom>
            <a:noFill/>
            <a:ln cap="flat" cmpd="sng" w="9525">
              <a:solidFill>
                <a:schemeClr val="accent1"/>
              </a:solidFill>
              <a:prstDash val="solid"/>
              <a:miter lim="800000"/>
              <a:headEnd len="sm" w="sm" type="none"/>
              <a:tailEnd len="sm" w="sm" type="none"/>
            </a:ln>
          </p:spPr>
        </p:cxnSp>
        <p:cxnSp>
          <p:nvCxnSpPr>
            <p:cNvPr id="861" name="Google Shape;861;p32"/>
            <p:cNvCxnSpPr>
              <a:stCxn id="851" idx="3"/>
              <a:endCxn id="862" idx="1"/>
            </p:cNvCxnSpPr>
            <p:nvPr/>
          </p:nvCxnSpPr>
          <p:spPr>
            <a:xfrm flipH="1" rot="10800000">
              <a:off x="4946783" y="5891015"/>
              <a:ext cx="3038100" cy="15900"/>
            </a:xfrm>
            <a:prstGeom prst="straightConnector1">
              <a:avLst/>
            </a:prstGeom>
            <a:noFill/>
            <a:ln cap="flat" cmpd="sng" w="9525">
              <a:solidFill>
                <a:schemeClr val="accent1"/>
              </a:solidFill>
              <a:prstDash val="lgDash"/>
              <a:miter lim="800000"/>
              <a:headEnd len="sm" w="sm" type="none"/>
              <a:tailEnd len="sm" w="sm" type="none"/>
            </a:ln>
          </p:spPr>
        </p:cxnSp>
        <p:sp>
          <p:nvSpPr>
            <p:cNvPr id="863" name="Google Shape;863;p32"/>
            <p:cNvSpPr txBox="1"/>
            <p:nvPr/>
          </p:nvSpPr>
          <p:spPr>
            <a:xfrm>
              <a:off x="3515492" y="5533926"/>
              <a:ext cx="896075" cy="584775"/>
            </a:xfrm>
            <a:prstGeom prst="rect">
              <a:avLst/>
            </a:prstGeom>
            <a:noFill/>
            <a:ln>
              <a:noFill/>
            </a:ln>
          </p:spPr>
          <p:txBody>
            <a:bodyPr anchorCtr="0" anchor="t" bIns="45700" lIns="0" spcFirstLastPara="1" rIns="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Banco de dados RDS principal</a:t>
              </a:r>
              <a:endParaRPr b="0" i="0" sz="1200" u="none" cap="none" strike="noStrike">
                <a:solidFill>
                  <a:srgbClr val="000000"/>
                </a:solidFill>
                <a:latin typeface="Arial"/>
                <a:ea typeface="Arial"/>
                <a:cs typeface="Arial"/>
                <a:sym typeface="Arial"/>
              </a:endParaRPr>
            </a:p>
          </p:txBody>
        </p:sp>
        <p:grpSp>
          <p:nvGrpSpPr>
            <p:cNvPr id="864" name="Google Shape;864;p32"/>
            <p:cNvGrpSpPr/>
            <p:nvPr/>
          </p:nvGrpSpPr>
          <p:grpSpPr>
            <a:xfrm>
              <a:off x="7556945" y="3721795"/>
              <a:ext cx="2286000" cy="2468880"/>
              <a:chOff x="7268189" y="3721795"/>
              <a:chExt cx="2286000" cy="2468880"/>
            </a:xfrm>
          </p:grpSpPr>
          <p:grpSp>
            <p:nvGrpSpPr>
              <p:cNvPr id="865" name="Google Shape;865;p32"/>
              <p:cNvGrpSpPr/>
              <p:nvPr/>
            </p:nvGrpSpPr>
            <p:grpSpPr>
              <a:xfrm>
                <a:off x="7268189" y="3721795"/>
                <a:ext cx="2286000" cy="2468880"/>
                <a:chOff x="7268189" y="3721795"/>
                <a:chExt cx="2286000" cy="2468880"/>
              </a:xfrm>
            </p:grpSpPr>
            <p:sp>
              <p:nvSpPr>
                <p:cNvPr id="866" name="Google Shape;866;p32"/>
                <p:cNvSpPr/>
                <p:nvPr/>
              </p:nvSpPr>
              <p:spPr>
                <a:xfrm>
                  <a:off x="7268189" y="3721795"/>
                  <a:ext cx="2286000" cy="24688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400"/>
                    <a:buFont typeface="Arial"/>
                    <a:buNone/>
                  </a:pPr>
                  <a:r>
                    <a:rPr b="0" i="0" lang="pt-BR" sz="1400" u="none" cap="none" strike="noStrike">
                      <a:solidFill>
                        <a:srgbClr val="007CBC"/>
                      </a:solidFill>
                      <a:latin typeface="Arial"/>
                      <a:ea typeface="Arial"/>
                      <a:cs typeface="Arial"/>
                      <a:sym typeface="Arial"/>
                    </a:rPr>
                    <a:t>   Sub-rede privada 2: </a:t>
                  </a:r>
                  <a:br>
                    <a:rPr b="0" i="0" lang="pt-BR" sz="1400" u="none" cap="none" strike="noStrike">
                      <a:solidFill>
                        <a:srgbClr val="007CBC"/>
                      </a:solidFill>
                      <a:latin typeface="Arial"/>
                      <a:ea typeface="Arial"/>
                      <a:cs typeface="Arial"/>
                      <a:sym typeface="Arial"/>
                    </a:rPr>
                  </a:br>
                  <a:r>
                    <a:rPr b="0" i="0" lang="pt-BR" sz="1400" u="none" cap="none" strike="noStrike">
                      <a:solidFill>
                        <a:srgbClr val="007CBC"/>
                      </a:solidFill>
                      <a:latin typeface="Arial"/>
                      <a:ea typeface="Arial"/>
                      <a:cs typeface="Arial"/>
                      <a:sym typeface="Arial"/>
                    </a:rPr>
                    <a:t>   10.0.3.0/24</a:t>
                  </a:r>
                  <a:endParaRPr/>
                </a:p>
              </p:txBody>
            </p:sp>
            <p:pic>
              <p:nvPicPr>
                <p:cNvPr id="867" name="Google Shape;867;p32"/>
                <p:cNvPicPr preferRelativeResize="0"/>
                <p:nvPr/>
              </p:nvPicPr>
              <p:blipFill rotWithShape="1">
                <a:blip r:embed="rId6">
                  <a:alphaModFix/>
                </a:blip>
                <a:srcRect b="0" l="0" r="0" t="0"/>
                <a:stretch/>
              </p:blipFill>
              <p:spPr>
                <a:xfrm>
                  <a:off x="7268189" y="3721795"/>
                  <a:ext cx="457200" cy="457200"/>
                </a:xfrm>
                <a:prstGeom prst="rect">
                  <a:avLst/>
                </a:prstGeom>
                <a:noFill/>
                <a:ln>
                  <a:noFill/>
                </a:ln>
              </p:spPr>
            </p:pic>
          </p:grpSp>
          <p:grpSp>
            <p:nvGrpSpPr>
              <p:cNvPr id="868" name="Google Shape;868;p32"/>
              <p:cNvGrpSpPr/>
              <p:nvPr/>
            </p:nvGrpSpPr>
            <p:grpSpPr>
              <a:xfrm>
                <a:off x="7524966" y="5326491"/>
                <a:ext cx="1765300" cy="822960"/>
                <a:chOff x="7252252" y="5326491"/>
                <a:chExt cx="1765300" cy="822960"/>
              </a:xfrm>
            </p:grpSpPr>
            <p:sp>
              <p:nvSpPr>
                <p:cNvPr id="869" name="Google Shape;869;p32"/>
                <p:cNvSpPr txBox="1"/>
                <p:nvPr/>
              </p:nvSpPr>
              <p:spPr>
                <a:xfrm>
                  <a:off x="7936874" y="5556829"/>
                  <a:ext cx="1037992" cy="584775"/>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Banco de dados do RDS secundário</a:t>
                  </a:r>
                  <a:endParaRPr b="0" i="0" sz="1200" u="none" cap="none" strike="noStrike">
                    <a:solidFill>
                      <a:srgbClr val="000000"/>
                    </a:solidFill>
                    <a:latin typeface="Arial"/>
                    <a:ea typeface="Arial"/>
                    <a:cs typeface="Arial"/>
                    <a:sym typeface="Arial"/>
                  </a:endParaRPr>
                </a:p>
              </p:txBody>
            </p:sp>
            <p:pic>
              <p:nvPicPr>
                <p:cNvPr id="862" name="Google Shape;862;p32"/>
                <p:cNvPicPr preferRelativeResize="0"/>
                <p:nvPr/>
              </p:nvPicPr>
              <p:blipFill rotWithShape="1">
                <a:blip r:embed="rId12">
                  <a:alphaModFix/>
                </a:blip>
                <a:srcRect b="0" l="0" r="0" t="0"/>
                <a:stretch/>
              </p:blipFill>
              <p:spPr>
                <a:xfrm>
                  <a:off x="7423361" y="5655923"/>
                  <a:ext cx="469900" cy="469900"/>
                </a:xfrm>
                <a:prstGeom prst="rect">
                  <a:avLst/>
                </a:prstGeom>
                <a:noFill/>
                <a:ln>
                  <a:noFill/>
                </a:ln>
              </p:spPr>
            </p:pic>
            <p:sp>
              <p:nvSpPr>
                <p:cNvPr id="870" name="Google Shape;870;p32"/>
                <p:cNvSpPr/>
                <p:nvPr/>
              </p:nvSpPr>
              <p:spPr>
                <a:xfrm>
                  <a:off x="7252252" y="532649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grpSp>
          <p:grpSp>
            <p:nvGrpSpPr>
              <p:cNvPr id="871" name="Google Shape;871;p32"/>
              <p:cNvGrpSpPr/>
              <p:nvPr/>
            </p:nvGrpSpPr>
            <p:grpSpPr>
              <a:xfrm>
                <a:off x="7536318" y="4373651"/>
                <a:ext cx="1814629" cy="888442"/>
                <a:chOff x="7263604" y="4373651"/>
                <a:chExt cx="1814629" cy="888442"/>
              </a:xfrm>
            </p:grpSpPr>
            <p:sp>
              <p:nvSpPr>
                <p:cNvPr id="872" name="Google Shape;872;p32"/>
                <p:cNvSpPr/>
                <p:nvPr/>
              </p:nvSpPr>
              <p:spPr>
                <a:xfrm>
                  <a:off x="7263604" y="437365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400"/>
                    <a:buFont typeface="Arial"/>
                    <a:buNone/>
                  </a:pPr>
                  <a:r>
                    <a:rPr b="0" i="0" lang="pt-BR" sz="1400" u="none" cap="none" strike="noStrike">
                      <a:solidFill>
                        <a:srgbClr val="DF3312"/>
                      </a:solidFill>
                      <a:latin typeface="Arial"/>
                      <a:ea typeface="Arial"/>
                      <a:cs typeface="Arial"/>
                      <a:sym typeface="Arial"/>
                    </a:rPr>
                    <a:t>Grupo de segurança</a:t>
                  </a:r>
                  <a:endParaRPr/>
                </a:p>
              </p:txBody>
            </p:sp>
            <p:pic>
              <p:nvPicPr>
                <p:cNvPr id="858" name="Google Shape;858;p32"/>
                <p:cNvPicPr preferRelativeResize="0"/>
                <p:nvPr/>
              </p:nvPicPr>
              <p:blipFill rotWithShape="1">
                <a:blip r:embed="rId13">
                  <a:alphaModFix/>
                </a:blip>
                <a:srcRect b="0" l="0" r="0" t="0"/>
                <a:stretch/>
              </p:blipFill>
              <p:spPr>
                <a:xfrm>
                  <a:off x="7437213" y="4694958"/>
                  <a:ext cx="469900" cy="469900"/>
                </a:xfrm>
                <a:prstGeom prst="rect">
                  <a:avLst/>
                </a:prstGeom>
                <a:noFill/>
                <a:ln>
                  <a:noFill/>
                </a:ln>
              </p:spPr>
            </p:pic>
            <p:sp>
              <p:nvSpPr>
                <p:cNvPr id="873" name="Google Shape;873;p32"/>
                <p:cNvSpPr txBox="1"/>
                <p:nvPr/>
              </p:nvSpPr>
              <p:spPr>
                <a:xfrm>
                  <a:off x="7946928" y="4677318"/>
                  <a:ext cx="1131305"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Instância da Web</a:t>
                  </a:r>
                  <a:endParaRPr b="0" i="0" sz="1600" u="none" cap="none" strike="noStrike">
                    <a:solidFill>
                      <a:srgbClr val="000000"/>
                    </a:solidFill>
                    <a:latin typeface="Arial"/>
                    <a:ea typeface="Arial"/>
                    <a:cs typeface="Arial"/>
                    <a:sym typeface="Arial"/>
                  </a:endParaRPr>
                </a:p>
              </p:txBody>
            </p:sp>
          </p:grpSp>
        </p:grpSp>
        <p:sp>
          <p:nvSpPr>
            <p:cNvPr id="874" name="Google Shape;874;p32"/>
            <p:cNvSpPr/>
            <p:nvPr/>
          </p:nvSpPr>
          <p:spPr>
            <a:xfrm>
              <a:off x="5778296" y="2713292"/>
              <a:ext cx="1554480" cy="137160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200"/>
                <a:buFont typeface="Arial"/>
                <a:buNone/>
              </a:pPr>
              <a:r>
                <a:rPr b="0" i="0" lang="pt-BR" sz="1200" u="none" cap="none" strike="noStrike">
                  <a:solidFill>
                    <a:srgbClr val="DF3312"/>
                  </a:solidFill>
                  <a:latin typeface="Arial"/>
                  <a:ea typeface="Arial"/>
                  <a:cs typeface="Arial"/>
                  <a:sym typeface="Arial"/>
                </a:rPr>
                <a:t>Grupo de segurança</a:t>
              </a:r>
              <a:endParaRPr/>
            </a:p>
          </p:txBody>
        </p:sp>
      </p:grpSp>
      <p:sp>
        <p:nvSpPr>
          <p:cNvPr id="875" name="Google Shape;875;p32"/>
          <p:cNvSpPr txBox="1"/>
          <p:nvPr>
            <p:ph idx="11" type="ftr"/>
          </p:nvPr>
        </p:nvSpPr>
        <p:spPr>
          <a:xfrm>
            <a:off x="419100" y="6356350"/>
            <a:ext cx="4781412"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pt-BR" sz="900" u="none" cap="none" strike="noStrike">
                <a:solidFill>
                  <a:srgbClr val="888888"/>
                </a:solidFill>
                <a:latin typeface="Arial"/>
                <a:ea typeface="Arial"/>
                <a:cs typeface="Arial"/>
                <a:sym typeface="Arial"/>
              </a:rPr>
              <a:t>© 2019, Amazon Web Services, Inc. ou suas afiliadas. Todos os direitos reservados.</a:t>
            </a:r>
            <a:endParaRPr b="0" i="0" sz="900" u="none" cap="none" strike="noStrike">
              <a:solidFill>
                <a:srgbClr val="888888"/>
              </a:solidFill>
              <a:latin typeface="Arial"/>
              <a:ea typeface="Arial"/>
              <a:cs typeface="Arial"/>
              <a:sym typeface="Arial"/>
            </a:endParaRPr>
          </a:p>
        </p:txBody>
      </p:sp>
      <p:sp>
        <p:nvSpPr>
          <p:cNvPr id="876" name="Google Shape;876;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pt-BR"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solidFill>
                  <a:schemeClr val="lt1"/>
                </a:solidFill>
              </a:rPr>
              <a:t>Comece o laboratório 6</a:t>
            </a:r>
            <a:endParaRPr/>
          </a:p>
        </p:txBody>
      </p:sp>
      <p:pic>
        <p:nvPicPr>
          <p:cNvPr id="882" name="Google Shape;882;p33"/>
          <p:cNvPicPr preferRelativeResize="0"/>
          <p:nvPr/>
        </p:nvPicPr>
        <p:blipFill rotWithShape="1">
          <a:blip r:embed="rId3">
            <a:alphaModFix/>
          </a:blip>
          <a:srcRect b="0" l="-125" r="0" t="0"/>
          <a:stretch/>
        </p:blipFill>
        <p:spPr>
          <a:xfrm>
            <a:off x="-60960" y="1920240"/>
            <a:ext cx="12252960" cy="4358640"/>
          </a:xfrm>
          <a:prstGeom prst="rect">
            <a:avLst/>
          </a:prstGeom>
          <a:noFill/>
          <a:ln>
            <a:noFill/>
          </a:ln>
        </p:spPr>
      </p:pic>
      <p:sp>
        <p:nvSpPr>
          <p:cNvPr id="883" name="Google Shape;883;p33"/>
          <p:cNvSpPr txBox="1"/>
          <p:nvPr/>
        </p:nvSpPr>
        <p:spPr>
          <a:xfrm>
            <a:off x="6617368" y="2168012"/>
            <a:ext cx="5155532" cy="38493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000"/>
              <a:buFont typeface="Arial"/>
              <a:buNone/>
            </a:pPr>
            <a:r>
              <a:rPr b="0" i="0" lang="pt-BR" sz="4000" u="none" cap="none" strike="noStrike">
                <a:solidFill>
                  <a:srgbClr val="FFFFFF"/>
                </a:solidFill>
                <a:latin typeface="Arial"/>
                <a:ea typeface="Arial"/>
                <a:cs typeface="Arial"/>
                <a:sym typeface="Arial"/>
              </a:rPr>
              <a:t>Inicie o Laboratório 6: escale e balanceie sua arquitetura </a:t>
            </a:r>
            <a:endParaRPr/>
          </a:p>
        </p:txBody>
      </p:sp>
      <p:grpSp>
        <p:nvGrpSpPr>
          <p:cNvPr descr="A stopwatch icon." id="884" name="Google Shape;884;p33"/>
          <p:cNvGrpSpPr/>
          <p:nvPr/>
        </p:nvGrpSpPr>
        <p:grpSpPr>
          <a:xfrm>
            <a:off x="419099" y="579120"/>
            <a:ext cx="834514" cy="953731"/>
            <a:chOff x="11271015" y="5905029"/>
            <a:chExt cx="403626" cy="461287"/>
          </a:xfrm>
        </p:grpSpPr>
        <p:sp>
          <p:nvSpPr>
            <p:cNvPr id="885" name="Google Shape;885;p33"/>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86" name="Google Shape;886;p33"/>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887" name="Google Shape;887;p33"/>
          <p:cNvSpPr txBox="1"/>
          <p:nvPr/>
        </p:nvSpPr>
        <p:spPr>
          <a:xfrm>
            <a:off x="836356" y="1225074"/>
            <a:ext cx="36005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Aproximadamente 30 minutos</a:t>
            </a:r>
            <a:endParaRPr/>
          </a:p>
        </p:txBody>
      </p:sp>
      <p:sp>
        <p:nvSpPr>
          <p:cNvPr id="888" name="Google Shape;888;p33"/>
          <p:cNvSpPr txBox="1"/>
          <p:nvPr>
            <p:ph idx="11" type="ftr"/>
          </p:nvPr>
        </p:nvSpPr>
        <p:spPr>
          <a:xfrm>
            <a:off x="419100" y="6356350"/>
            <a:ext cx="548933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89" name="Google Shape;889;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4"/>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pt-BR" sz="4000">
                <a:latin typeface="Arial"/>
                <a:ea typeface="Arial"/>
                <a:cs typeface="Arial"/>
                <a:sym typeface="Arial"/>
              </a:rPr>
              <a:t>Resumo do laboratório: </a:t>
            </a:r>
            <a:br>
              <a:rPr lang="pt-BR" sz="4000">
                <a:latin typeface="Arial"/>
                <a:ea typeface="Arial"/>
                <a:cs typeface="Arial"/>
                <a:sym typeface="Arial"/>
              </a:rPr>
            </a:br>
            <a:r>
              <a:rPr lang="pt-BR" sz="4000">
                <a:latin typeface="Arial"/>
                <a:ea typeface="Arial"/>
                <a:cs typeface="Arial"/>
                <a:sym typeface="Arial"/>
              </a:rPr>
              <a:t>Principais lições</a:t>
            </a:r>
            <a:endParaRPr/>
          </a:p>
        </p:txBody>
      </p:sp>
      <p:pic>
        <p:nvPicPr>
          <p:cNvPr id="895" name="Google Shape;895;p34"/>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896" name="Google Shape;896;p34"/>
          <p:cNvSpPr txBox="1"/>
          <p:nvPr>
            <p:ph idx="11" type="ftr"/>
          </p:nvPr>
        </p:nvSpPr>
        <p:spPr>
          <a:xfrm>
            <a:off x="419099" y="6356350"/>
            <a:ext cx="499696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97" name="Google Shape;897;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b="1" lang="pt-BR"/>
              <a:t>Módulo 10: Auto Scaling e monitoramento</a:t>
            </a:r>
            <a:endParaRPr/>
          </a:p>
          <a:p>
            <a:pPr indent="0" lvl="0" marL="0" rtl="0" algn="l">
              <a:lnSpc>
                <a:spcPct val="90000"/>
              </a:lnSpc>
              <a:spcBef>
                <a:spcPts val="1000"/>
              </a:spcBef>
              <a:spcAft>
                <a:spcPts val="0"/>
              </a:spcAft>
              <a:buClr>
                <a:srgbClr val="36C2B4"/>
              </a:buClr>
              <a:buSzPts val="2000"/>
              <a:buNone/>
            </a:pPr>
            <a:r>
              <a:t/>
            </a:r>
            <a:endParaRPr/>
          </a:p>
        </p:txBody>
      </p:sp>
      <p:sp>
        <p:nvSpPr>
          <p:cNvPr id="903" name="Google Shape;903;p3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Conclusão do módulo</a:t>
            </a:r>
            <a:endParaRPr/>
          </a:p>
        </p:txBody>
      </p:sp>
      <p:sp>
        <p:nvSpPr>
          <p:cNvPr id="904" name="Google Shape;904;p35"/>
          <p:cNvSpPr txBox="1"/>
          <p:nvPr>
            <p:ph idx="11" type="ftr"/>
          </p:nvPr>
        </p:nvSpPr>
        <p:spPr>
          <a:xfrm>
            <a:off x="419100" y="6356350"/>
            <a:ext cx="502040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Resumo do módulo                                                     </a:t>
            </a:r>
            <a:endParaRPr/>
          </a:p>
        </p:txBody>
      </p:sp>
      <p:sp>
        <p:nvSpPr>
          <p:cNvPr id="910" name="Google Shape;910;p3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pt-BR"/>
              <a:t>Resumindo, neste módulo você aprendeu a:</a:t>
            </a:r>
            <a:endParaRPr/>
          </a:p>
          <a:p>
            <a:pPr indent="-228600" lvl="0" marL="228600" rtl="0" algn="l">
              <a:lnSpc>
                <a:spcPct val="90000"/>
              </a:lnSpc>
              <a:spcBef>
                <a:spcPts val="1000"/>
              </a:spcBef>
              <a:spcAft>
                <a:spcPts val="0"/>
              </a:spcAft>
              <a:buClr>
                <a:schemeClr val="dk1"/>
              </a:buClr>
              <a:buSzPts val="2800"/>
              <a:buChar char="•"/>
            </a:pPr>
            <a:r>
              <a:rPr lang="pt-BR"/>
              <a:t>Indicar como distribuir o tráfego entre instâncias do Amazon Elastic Compute Cloud (Amazon EC2) usando o Elastic Load Balancing.</a:t>
            </a:r>
            <a:endParaRPr/>
          </a:p>
          <a:p>
            <a:pPr indent="-228600" lvl="0" marL="228600" rtl="0" algn="l">
              <a:lnSpc>
                <a:spcPct val="90000"/>
              </a:lnSpc>
              <a:spcBef>
                <a:spcPts val="1000"/>
              </a:spcBef>
              <a:spcAft>
                <a:spcPts val="0"/>
              </a:spcAft>
              <a:buClr>
                <a:schemeClr val="dk1"/>
              </a:buClr>
              <a:buSzPts val="2800"/>
              <a:buChar char="•"/>
            </a:pPr>
            <a:r>
              <a:rPr lang="pt-BR"/>
              <a:t>Identificar como o Amazon CloudWatch permite monitorar os recursos se os aplicativos da AWS em tempo real.</a:t>
            </a:r>
            <a:endParaRPr/>
          </a:p>
          <a:p>
            <a:pPr indent="-228600" lvl="0" marL="228600" rtl="0" algn="l">
              <a:lnSpc>
                <a:spcPct val="90000"/>
              </a:lnSpc>
              <a:spcBef>
                <a:spcPts val="1000"/>
              </a:spcBef>
              <a:spcAft>
                <a:spcPts val="0"/>
              </a:spcAft>
              <a:buClr>
                <a:schemeClr val="dk1"/>
              </a:buClr>
              <a:buSzPts val="2800"/>
              <a:buChar char="•"/>
            </a:pPr>
            <a:r>
              <a:rPr lang="pt-BR"/>
              <a:t>Explicar como o Amazon EC2 Auto Scaling executa e libera servidores em resposta a alterações na carga de trabalho.</a:t>
            </a:r>
            <a:endParaRPr/>
          </a:p>
          <a:p>
            <a:pPr indent="-228600" lvl="0" marL="228600" rtl="0" algn="l">
              <a:lnSpc>
                <a:spcPct val="90000"/>
              </a:lnSpc>
              <a:spcBef>
                <a:spcPts val="1000"/>
              </a:spcBef>
              <a:spcAft>
                <a:spcPts val="0"/>
              </a:spcAft>
              <a:buClr>
                <a:schemeClr val="dk1"/>
              </a:buClr>
              <a:buSzPts val="2800"/>
              <a:buChar char="•"/>
            </a:pPr>
            <a:r>
              <a:rPr lang="pt-BR"/>
              <a:t>Execute tarefas de escalabilidade e balanceamento de carga para melhorar uma arquitetura.</a:t>
            </a:r>
            <a:endParaRPr/>
          </a:p>
        </p:txBody>
      </p:sp>
      <p:sp>
        <p:nvSpPr>
          <p:cNvPr id="911" name="Google Shape;911;p36"/>
          <p:cNvSpPr txBox="1"/>
          <p:nvPr>
            <p:ph idx="11" type="ftr"/>
          </p:nvPr>
        </p:nvSpPr>
        <p:spPr>
          <a:xfrm>
            <a:off x="419100" y="6356350"/>
            <a:ext cx="4610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912" name="Google Shape;912;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918" name="Google Shape;918;p37"/>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919" name="Google Shape;919;p37"/>
          <p:cNvSpPr txBox="1"/>
          <p:nvPr>
            <p:ph idx="11" type="ftr"/>
          </p:nvPr>
        </p:nvSpPr>
        <p:spPr>
          <a:xfrm>
            <a:off x="419100" y="6356350"/>
            <a:ext cx="477422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920" name="Google Shape;920;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Exemplo de pergunta do exame</a:t>
            </a:r>
            <a:endParaRPr/>
          </a:p>
        </p:txBody>
      </p:sp>
      <p:sp>
        <p:nvSpPr>
          <p:cNvPr id="927" name="Google Shape;927;p3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pt-BR" sz="2400">
                <a:latin typeface="Arial"/>
                <a:ea typeface="Arial"/>
                <a:cs typeface="Arial"/>
                <a:sym typeface="Arial"/>
              </a:rPr>
              <a:t>Qual serviço você usaria para enviar alertas baseados em alarmes do Amazon CloudWatch?</a:t>
            </a:r>
            <a:endParaRPr/>
          </a:p>
          <a:p>
            <a:pPr indent="-76200" lvl="0" marL="228600" rtl="0" algn="l">
              <a:lnSpc>
                <a:spcPct val="90000"/>
              </a:lnSpc>
              <a:spcBef>
                <a:spcPts val="1000"/>
              </a:spcBef>
              <a:spcAft>
                <a:spcPts val="0"/>
              </a:spcAft>
              <a:buClr>
                <a:schemeClr val="dk1"/>
              </a:buClr>
              <a:buSzPts val="2400"/>
              <a:buNone/>
            </a:pPr>
            <a:r>
              <a:t/>
            </a:r>
            <a:endParaRPr sz="2400">
              <a:latin typeface="Arial"/>
              <a:ea typeface="Arial"/>
              <a:cs typeface="Arial"/>
              <a:sym typeface="Arial"/>
            </a:endParaRPr>
          </a:p>
          <a:p>
            <a:pPr indent="-457200" lvl="0" marL="457200" rtl="0" algn="l">
              <a:lnSpc>
                <a:spcPct val="90000"/>
              </a:lnSpc>
              <a:spcBef>
                <a:spcPts val="1000"/>
              </a:spcBef>
              <a:spcAft>
                <a:spcPts val="0"/>
              </a:spcAft>
              <a:buClr>
                <a:schemeClr val="dk1"/>
              </a:buClr>
              <a:buSzPts val="2400"/>
              <a:buAutoNum type="alphaUcPeriod"/>
            </a:pPr>
            <a:r>
              <a:rPr lang="pt-BR" sz="2400">
                <a:latin typeface="Arial"/>
                <a:ea typeface="Arial"/>
                <a:cs typeface="Arial"/>
                <a:sym typeface="Arial"/>
              </a:rPr>
              <a:t>Amazon Simple Notification Service</a:t>
            </a:r>
            <a:endParaRPr/>
          </a:p>
          <a:p>
            <a:pPr indent="-457200" lvl="0" marL="457200" rtl="0" algn="l">
              <a:lnSpc>
                <a:spcPct val="90000"/>
              </a:lnSpc>
              <a:spcBef>
                <a:spcPts val="1000"/>
              </a:spcBef>
              <a:spcAft>
                <a:spcPts val="0"/>
              </a:spcAft>
              <a:buClr>
                <a:schemeClr val="dk1"/>
              </a:buClr>
              <a:buSzPts val="2400"/>
              <a:buAutoNum type="alphaUcPeriod"/>
            </a:pPr>
            <a:r>
              <a:rPr lang="pt-BR" sz="2400">
                <a:latin typeface="Arial"/>
                <a:ea typeface="Arial"/>
                <a:cs typeface="Arial"/>
                <a:sym typeface="Arial"/>
              </a:rPr>
              <a:t>AWS CloudTrail</a:t>
            </a:r>
            <a:endParaRPr sz="2400">
              <a:latin typeface="Arial"/>
              <a:ea typeface="Arial"/>
              <a:cs typeface="Arial"/>
              <a:sym typeface="Arial"/>
            </a:endParaRPr>
          </a:p>
          <a:p>
            <a:pPr indent="-457200" lvl="0" marL="457200" rtl="0" algn="l">
              <a:lnSpc>
                <a:spcPct val="90000"/>
              </a:lnSpc>
              <a:spcBef>
                <a:spcPts val="1000"/>
              </a:spcBef>
              <a:spcAft>
                <a:spcPts val="0"/>
              </a:spcAft>
              <a:buClr>
                <a:schemeClr val="dk1"/>
              </a:buClr>
              <a:buSzPts val="2400"/>
              <a:buAutoNum type="alphaUcPeriod"/>
            </a:pPr>
            <a:r>
              <a:rPr lang="pt-BR" sz="2400">
                <a:latin typeface="Arial"/>
                <a:ea typeface="Arial"/>
                <a:cs typeface="Arial"/>
                <a:sym typeface="Arial"/>
              </a:rPr>
              <a:t>AWS Trusted Advisor</a:t>
            </a:r>
            <a:endParaRPr sz="2400">
              <a:latin typeface="Arial"/>
              <a:ea typeface="Arial"/>
              <a:cs typeface="Arial"/>
              <a:sym typeface="Arial"/>
            </a:endParaRPr>
          </a:p>
          <a:p>
            <a:pPr indent="-457200" lvl="0" marL="457200" rtl="0" algn="l">
              <a:lnSpc>
                <a:spcPct val="90000"/>
              </a:lnSpc>
              <a:spcBef>
                <a:spcPts val="1000"/>
              </a:spcBef>
              <a:spcAft>
                <a:spcPts val="0"/>
              </a:spcAft>
              <a:buClr>
                <a:schemeClr val="dk1"/>
              </a:buClr>
              <a:buSzPts val="2400"/>
              <a:buAutoNum type="alphaUcPeriod"/>
            </a:pPr>
            <a:r>
              <a:rPr lang="pt-BR" sz="2400">
                <a:latin typeface="Arial"/>
                <a:ea typeface="Arial"/>
                <a:cs typeface="Arial"/>
                <a:sym typeface="Arial"/>
              </a:rPr>
              <a:t>Amazon Route 53</a:t>
            </a:r>
            <a:endParaRPr/>
          </a:p>
        </p:txBody>
      </p:sp>
      <p:sp>
        <p:nvSpPr>
          <p:cNvPr descr="box around send alerts." id="928" name="Google Shape;928;p38"/>
          <p:cNvSpPr/>
          <p:nvPr/>
        </p:nvSpPr>
        <p:spPr>
          <a:xfrm>
            <a:off x="4406145" y="1540663"/>
            <a:ext cx="1849182"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box around Amazon CloudWatch alarms." id="929" name="Google Shape;929;p38"/>
          <p:cNvSpPr/>
          <p:nvPr/>
        </p:nvSpPr>
        <p:spPr>
          <a:xfrm>
            <a:off x="8090348" y="1528175"/>
            <a:ext cx="2705807"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box around response A: Amazon Simple Notification Service." id="930" name="Google Shape;930;p38"/>
          <p:cNvSpPr/>
          <p:nvPr/>
        </p:nvSpPr>
        <p:spPr>
          <a:xfrm>
            <a:off x="454269" y="2747088"/>
            <a:ext cx="5394960"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1" name="Google Shape;931;p38"/>
          <p:cNvSpPr txBox="1"/>
          <p:nvPr>
            <p:ph idx="11" type="ftr"/>
          </p:nvPr>
        </p:nvSpPr>
        <p:spPr>
          <a:xfrm>
            <a:off x="419099" y="6356350"/>
            <a:ext cx="4734791"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 2019, Amazon Web Services, Inc. ou suas afiliadas. Todos os direitos reservados.</a:t>
            </a:r>
            <a:endParaRPr/>
          </a:p>
        </p:txBody>
      </p:sp>
      <p:sp>
        <p:nvSpPr>
          <p:cNvPr id="932" name="Google Shape;932;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
        <p:nvSpPr>
          <p:cNvPr descr="box around send alerts." id="933" name="Google Shape;933;p38"/>
          <p:cNvSpPr/>
          <p:nvPr/>
        </p:nvSpPr>
        <p:spPr>
          <a:xfrm>
            <a:off x="460664" y="1860037"/>
            <a:ext cx="1849182"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3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pt-BR">
                <a:latin typeface="Arial"/>
                <a:ea typeface="Arial"/>
                <a:cs typeface="Arial"/>
                <a:sym typeface="Arial"/>
              </a:rPr>
              <a:t>Obrigado</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b="1" lang="pt-BR">
                <a:latin typeface="Arial"/>
                <a:ea typeface="Arial"/>
                <a:cs typeface="Arial"/>
                <a:sym typeface="Arial"/>
              </a:rPr>
              <a:t>Módulo 10: Auto Scaling e monitoramento</a:t>
            </a:r>
            <a:endParaRPr/>
          </a:p>
        </p:txBody>
      </p:sp>
      <p:sp>
        <p:nvSpPr>
          <p:cNvPr id="236" name="Google Shape;236;p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1: Elastic Load Balancing</a:t>
            </a:r>
            <a:endParaRPr/>
          </a:p>
        </p:txBody>
      </p:sp>
      <p:sp>
        <p:nvSpPr>
          <p:cNvPr id="237" name="Google Shape;237;p4"/>
          <p:cNvSpPr txBox="1"/>
          <p:nvPr>
            <p:ph idx="11" type="ftr"/>
          </p:nvPr>
        </p:nvSpPr>
        <p:spPr>
          <a:xfrm>
            <a:off x="419100" y="6356350"/>
            <a:ext cx="428185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Elastic Load Balancing</a:t>
            </a:r>
            <a:endParaRPr/>
          </a:p>
        </p:txBody>
      </p:sp>
      <p:sp>
        <p:nvSpPr>
          <p:cNvPr id="243" name="Google Shape;243;p5"/>
          <p:cNvSpPr txBox="1"/>
          <p:nvPr>
            <p:ph idx="1" type="body"/>
          </p:nvPr>
        </p:nvSpPr>
        <p:spPr>
          <a:xfrm>
            <a:off x="419100" y="1528175"/>
            <a:ext cx="5082669" cy="4648788"/>
          </a:xfrm>
          <a:prstGeom prst="rect">
            <a:avLst/>
          </a:prstGeom>
          <a:noFill/>
          <a:ln>
            <a:noFill/>
          </a:ln>
        </p:spPr>
        <p:txBody>
          <a:bodyPr anchorCtr="0" anchor="t" bIns="45700" lIns="91425" spcFirstLastPara="1" rIns="91425" wrap="square" tIns="45700">
            <a:noAutofit/>
          </a:bodyPr>
          <a:lstStyle/>
          <a:p>
            <a:pPr indent="-457200" lvl="1" marL="457200" rtl="0" algn="l">
              <a:lnSpc>
                <a:spcPct val="100000"/>
              </a:lnSpc>
              <a:spcBef>
                <a:spcPts val="0"/>
              </a:spcBef>
              <a:spcAft>
                <a:spcPts val="0"/>
              </a:spcAft>
              <a:buClr>
                <a:schemeClr val="dk1"/>
              </a:buClr>
              <a:buSzPts val="2800"/>
              <a:buChar char="•"/>
            </a:pPr>
            <a:r>
              <a:rPr lang="pt-BR" sz="2800"/>
              <a:t>Distribui o tráfego de entrada do aplicativo ou da rede entre vários destinos em uma única zona de disponibilidade ou em várias zonas de disponibilidade.</a:t>
            </a:r>
            <a:endParaRPr/>
          </a:p>
          <a:p>
            <a:pPr indent="-457200" lvl="1" marL="457200" rtl="0" algn="l">
              <a:lnSpc>
                <a:spcPct val="100000"/>
              </a:lnSpc>
              <a:spcBef>
                <a:spcPts val="1800"/>
              </a:spcBef>
              <a:spcAft>
                <a:spcPts val="0"/>
              </a:spcAft>
              <a:buClr>
                <a:schemeClr val="dk1"/>
              </a:buClr>
              <a:buSzPts val="2800"/>
              <a:buChar char="•"/>
            </a:pPr>
            <a:r>
              <a:rPr lang="pt-BR" sz="2800"/>
              <a:t>Escala seu load balancer à medida que o tráfego para seu aplicativo muda com o tempo.</a:t>
            </a:r>
            <a:endParaRPr/>
          </a:p>
        </p:txBody>
      </p:sp>
      <p:grpSp>
        <p:nvGrpSpPr>
          <p:cNvPr id="244" name="Google Shape;244;p5"/>
          <p:cNvGrpSpPr/>
          <p:nvPr/>
        </p:nvGrpSpPr>
        <p:grpSpPr>
          <a:xfrm>
            <a:off x="5532083" y="1524228"/>
            <a:ext cx="6350200" cy="4028971"/>
            <a:chOff x="5532083" y="1524228"/>
            <a:chExt cx="6350200" cy="4028971"/>
          </a:xfrm>
        </p:grpSpPr>
        <p:cxnSp>
          <p:nvCxnSpPr>
            <p:cNvPr id="245" name="Google Shape;245;p5"/>
            <p:cNvCxnSpPr>
              <a:stCxn id="246" idx="2"/>
            </p:cNvCxnSpPr>
            <p:nvPr/>
          </p:nvCxnSpPr>
          <p:spPr>
            <a:xfrm flipH="1">
              <a:off x="8907900" y="2173005"/>
              <a:ext cx="871500" cy="483900"/>
            </a:xfrm>
            <a:prstGeom prst="straightConnector1">
              <a:avLst/>
            </a:prstGeom>
            <a:noFill/>
            <a:ln cap="flat" cmpd="sng" w="19050">
              <a:solidFill>
                <a:schemeClr val="dk1"/>
              </a:solidFill>
              <a:prstDash val="solid"/>
              <a:miter lim="800000"/>
              <a:headEnd len="sm" w="sm" type="none"/>
              <a:tailEnd len="med" w="med" type="triangle"/>
            </a:ln>
          </p:spPr>
        </p:cxnSp>
        <p:cxnSp>
          <p:nvCxnSpPr>
            <p:cNvPr id="247" name="Google Shape;247;p5"/>
            <p:cNvCxnSpPr>
              <a:stCxn id="248" idx="2"/>
            </p:cNvCxnSpPr>
            <p:nvPr/>
          </p:nvCxnSpPr>
          <p:spPr>
            <a:xfrm>
              <a:off x="7112768" y="2173005"/>
              <a:ext cx="918600" cy="483900"/>
            </a:xfrm>
            <a:prstGeom prst="straightConnector1">
              <a:avLst/>
            </a:prstGeom>
            <a:noFill/>
            <a:ln cap="flat" cmpd="sng" w="19050">
              <a:solidFill>
                <a:schemeClr val="dk1"/>
              </a:solidFill>
              <a:prstDash val="solid"/>
              <a:miter lim="800000"/>
              <a:headEnd len="sm" w="sm" type="none"/>
              <a:tailEnd len="med" w="med" type="triangle"/>
            </a:ln>
          </p:spPr>
        </p:cxnSp>
        <p:cxnSp>
          <p:nvCxnSpPr>
            <p:cNvPr id="249" name="Google Shape;249;p5"/>
            <p:cNvCxnSpPr>
              <a:stCxn id="250" idx="2"/>
              <a:endCxn id="251" idx="0"/>
            </p:cNvCxnSpPr>
            <p:nvPr/>
          </p:nvCxnSpPr>
          <p:spPr>
            <a:xfrm flipH="1">
              <a:off x="8464794" y="2173005"/>
              <a:ext cx="9000" cy="473700"/>
            </a:xfrm>
            <a:prstGeom prst="straightConnector1">
              <a:avLst/>
            </a:prstGeom>
            <a:noFill/>
            <a:ln cap="flat" cmpd="sng" w="19050">
              <a:solidFill>
                <a:schemeClr val="dk1"/>
              </a:solidFill>
              <a:prstDash val="solid"/>
              <a:miter lim="800000"/>
              <a:headEnd len="sm" w="sm" type="none"/>
              <a:tailEnd len="med" w="med" type="triangle"/>
            </a:ln>
          </p:spPr>
        </p:cxnSp>
        <p:pic>
          <p:nvPicPr>
            <p:cNvPr id="248" name="Google Shape;248;p5"/>
            <p:cNvPicPr preferRelativeResize="0"/>
            <p:nvPr/>
          </p:nvPicPr>
          <p:blipFill rotWithShape="1">
            <a:blip r:embed="rId3">
              <a:alphaModFix/>
            </a:blip>
            <a:srcRect b="0" l="0" r="0" t="0"/>
            <a:stretch/>
          </p:blipFill>
          <p:spPr>
            <a:xfrm>
              <a:off x="6646460" y="1524228"/>
              <a:ext cx="932616" cy="648777"/>
            </a:xfrm>
            <a:prstGeom prst="rect">
              <a:avLst/>
            </a:prstGeom>
            <a:noFill/>
            <a:ln>
              <a:noFill/>
            </a:ln>
          </p:spPr>
        </p:pic>
        <p:cxnSp>
          <p:nvCxnSpPr>
            <p:cNvPr id="252" name="Google Shape;252;p5"/>
            <p:cNvCxnSpPr>
              <a:stCxn id="251" idx="2"/>
            </p:cNvCxnSpPr>
            <p:nvPr/>
          </p:nvCxnSpPr>
          <p:spPr>
            <a:xfrm flipH="1">
              <a:off x="6618786" y="3560964"/>
              <a:ext cx="1845900" cy="640200"/>
            </a:xfrm>
            <a:prstGeom prst="straightConnector1">
              <a:avLst/>
            </a:prstGeom>
            <a:noFill/>
            <a:ln cap="flat" cmpd="sng" w="19050">
              <a:solidFill>
                <a:schemeClr val="dk1"/>
              </a:solidFill>
              <a:prstDash val="solid"/>
              <a:miter lim="800000"/>
              <a:headEnd len="sm" w="sm" type="none"/>
              <a:tailEnd len="med" w="med" type="triangle"/>
            </a:ln>
          </p:spPr>
        </p:cxnSp>
        <p:cxnSp>
          <p:nvCxnSpPr>
            <p:cNvPr id="253" name="Google Shape;253;p5"/>
            <p:cNvCxnSpPr>
              <a:stCxn id="251" idx="2"/>
            </p:cNvCxnSpPr>
            <p:nvPr/>
          </p:nvCxnSpPr>
          <p:spPr>
            <a:xfrm>
              <a:off x="8464686" y="3560964"/>
              <a:ext cx="425400" cy="525000"/>
            </a:xfrm>
            <a:prstGeom prst="straightConnector1">
              <a:avLst/>
            </a:prstGeom>
            <a:noFill/>
            <a:ln cap="flat" cmpd="sng" w="19050">
              <a:solidFill>
                <a:schemeClr val="dk1"/>
              </a:solidFill>
              <a:prstDash val="solid"/>
              <a:miter lim="800000"/>
              <a:headEnd len="sm" w="sm" type="none"/>
              <a:tailEnd len="med" w="med" type="triangle"/>
            </a:ln>
          </p:spPr>
        </p:cxnSp>
        <p:cxnSp>
          <p:nvCxnSpPr>
            <p:cNvPr id="254" name="Google Shape;254;p5"/>
            <p:cNvCxnSpPr>
              <a:stCxn id="251" idx="2"/>
            </p:cNvCxnSpPr>
            <p:nvPr/>
          </p:nvCxnSpPr>
          <p:spPr>
            <a:xfrm>
              <a:off x="8464686" y="3560964"/>
              <a:ext cx="2083800" cy="669900"/>
            </a:xfrm>
            <a:prstGeom prst="straightConnector1">
              <a:avLst/>
            </a:prstGeom>
            <a:noFill/>
            <a:ln cap="flat" cmpd="sng" w="19050">
              <a:solidFill>
                <a:schemeClr val="dk1"/>
              </a:solidFill>
              <a:prstDash val="solid"/>
              <a:miter lim="800000"/>
              <a:headEnd len="sm" w="sm" type="none"/>
              <a:tailEnd len="med" w="med" type="triangle"/>
            </a:ln>
          </p:spPr>
        </p:cxnSp>
        <p:cxnSp>
          <p:nvCxnSpPr>
            <p:cNvPr id="255" name="Google Shape;255;p5"/>
            <p:cNvCxnSpPr>
              <a:stCxn id="251" idx="2"/>
            </p:cNvCxnSpPr>
            <p:nvPr/>
          </p:nvCxnSpPr>
          <p:spPr>
            <a:xfrm flipH="1">
              <a:off x="7800186" y="3560964"/>
              <a:ext cx="664500" cy="483900"/>
            </a:xfrm>
            <a:prstGeom prst="straightConnector1">
              <a:avLst/>
            </a:prstGeom>
            <a:noFill/>
            <a:ln cap="flat" cmpd="sng" w="19050">
              <a:solidFill>
                <a:schemeClr val="dk1"/>
              </a:solidFill>
              <a:prstDash val="solid"/>
              <a:miter lim="800000"/>
              <a:headEnd len="sm" w="sm" type="none"/>
              <a:tailEnd len="med" w="med" type="triangle"/>
            </a:ln>
          </p:spPr>
        </p:cxnSp>
        <p:pic>
          <p:nvPicPr>
            <p:cNvPr id="250" name="Google Shape;250;p5"/>
            <p:cNvPicPr preferRelativeResize="0"/>
            <p:nvPr/>
          </p:nvPicPr>
          <p:blipFill rotWithShape="1">
            <a:blip r:embed="rId3">
              <a:alphaModFix/>
            </a:blip>
            <a:srcRect b="0" l="0" r="0" t="0"/>
            <a:stretch/>
          </p:blipFill>
          <p:spPr>
            <a:xfrm>
              <a:off x="8007486" y="1524228"/>
              <a:ext cx="932616" cy="648777"/>
            </a:xfrm>
            <a:prstGeom prst="rect">
              <a:avLst/>
            </a:prstGeom>
            <a:noFill/>
            <a:ln>
              <a:noFill/>
            </a:ln>
          </p:spPr>
        </p:pic>
        <p:pic>
          <p:nvPicPr>
            <p:cNvPr id="246" name="Google Shape;246;p5"/>
            <p:cNvPicPr preferRelativeResize="0"/>
            <p:nvPr/>
          </p:nvPicPr>
          <p:blipFill rotWithShape="1">
            <a:blip r:embed="rId3">
              <a:alphaModFix/>
            </a:blip>
            <a:srcRect b="0" l="0" r="0" t="0"/>
            <a:stretch/>
          </p:blipFill>
          <p:spPr>
            <a:xfrm>
              <a:off x="9313092" y="1524228"/>
              <a:ext cx="932616" cy="648777"/>
            </a:xfrm>
            <a:prstGeom prst="rect">
              <a:avLst/>
            </a:prstGeom>
            <a:noFill/>
            <a:ln>
              <a:noFill/>
            </a:ln>
          </p:spPr>
        </p:pic>
        <p:sp>
          <p:nvSpPr>
            <p:cNvPr id="256" name="Google Shape;256;p5"/>
            <p:cNvSpPr/>
            <p:nvPr/>
          </p:nvSpPr>
          <p:spPr>
            <a:xfrm>
              <a:off x="8908191" y="2794329"/>
              <a:ext cx="1686012" cy="64633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1800" u="none" cap="none" strike="noStrike">
                  <a:solidFill>
                    <a:srgbClr val="000000"/>
                  </a:solidFill>
                  <a:latin typeface="Arial"/>
                  <a:ea typeface="Arial"/>
                  <a:cs typeface="Arial"/>
                  <a:sym typeface="Arial"/>
                </a:rPr>
                <a:t>Elastic Load Balancing</a:t>
              </a:r>
              <a:endParaRPr b="0" i="0" sz="1800" u="none" cap="none" strike="noStrike">
                <a:solidFill>
                  <a:srgbClr val="000000"/>
                </a:solidFill>
                <a:latin typeface="Arial"/>
                <a:ea typeface="Arial"/>
                <a:cs typeface="Arial"/>
                <a:sym typeface="Arial"/>
              </a:endParaRPr>
            </a:p>
          </p:txBody>
        </p:sp>
        <p:pic>
          <p:nvPicPr>
            <p:cNvPr id="251" name="Google Shape;251;p5"/>
            <p:cNvPicPr preferRelativeResize="0"/>
            <p:nvPr/>
          </p:nvPicPr>
          <p:blipFill rotWithShape="1">
            <a:blip r:embed="rId4">
              <a:alphaModFix/>
            </a:blip>
            <a:srcRect b="0" l="0" r="0" t="0"/>
            <a:stretch/>
          </p:blipFill>
          <p:spPr>
            <a:xfrm>
              <a:off x="8007486" y="2646564"/>
              <a:ext cx="914400" cy="914400"/>
            </a:xfrm>
            <a:prstGeom prst="rect">
              <a:avLst/>
            </a:prstGeom>
            <a:noFill/>
            <a:ln>
              <a:noFill/>
            </a:ln>
          </p:spPr>
        </p:pic>
        <p:pic>
          <p:nvPicPr>
            <p:cNvPr id="257" name="Google Shape;257;p5"/>
            <p:cNvPicPr preferRelativeResize="0"/>
            <p:nvPr/>
          </p:nvPicPr>
          <p:blipFill rotWithShape="1">
            <a:blip r:embed="rId5">
              <a:alphaModFix/>
            </a:blip>
            <a:srcRect b="0" l="0" r="0" t="0"/>
            <a:stretch/>
          </p:blipFill>
          <p:spPr>
            <a:xfrm>
              <a:off x="7251607" y="4233684"/>
              <a:ext cx="548640" cy="548640"/>
            </a:xfrm>
            <a:prstGeom prst="rect">
              <a:avLst/>
            </a:prstGeom>
            <a:noFill/>
            <a:ln>
              <a:noFill/>
            </a:ln>
          </p:spPr>
        </p:pic>
        <p:sp>
          <p:nvSpPr>
            <p:cNvPr id="258" name="Google Shape;258;p5"/>
            <p:cNvSpPr txBox="1"/>
            <p:nvPr/>
          </p:nvSpPr>
          <p:spPr>
            <a:xfrm>
              <a:off x="8487986" y="4233684"/>
              <a:ext cx="1527021"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Endereços IP</a:t>
              </a:r>
              <a:endParaRPr/>
            </a:p>
          </p:txBody>
        </p:sp>
        <p:pic>
          <p:nvPicPr>
            <p:cNvPr id="259" name="Google Shape;259;p5"/>
            <p:cNvPicPr preferRelativeResize="0"/>
            <p:nvPr/>
          </p:nvPicPr>
          <p:blipFill rotWithShape="1">
            <a:blip r:embed="rId6">
              <a:alphaModFix/>
            </a:blip>
            <a:srcRect b="0" l="0" r="0" t="0"/>
            <a:stretch/>
          </p:blipFill>
          <p:spPr>
            <a:xfrm>
              <a:off x="10605926" y="4233684"/>
              <a:ext cx="548640" cy="548640"/>
            </a:xfrm>
            <a:prstGeom prst="rect">
              <a:avLst/>
            </a:prstGeom>
            <a:noFill/>
            <a:ln>
              <a:noFill/>
            </a:ln>
          </p:spPr>
        </p:pic>
        <p:sp>
          <p:nvSpPr>
            <p:cNvPr id="260" name="Google Shape;260;p5"/>
            <p:cNvSpPr txBox="1"/>
            <p:nvPr/>
          </p:nvSpPr>
          <p:spPr>
            <a:xfrm>
              <a:off x="5532083" y="4906868"/>
              <a:ext cx="142349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Arial"/>
                  <a:ea typeface="Arial"/>
                  <a:cs typeface="Arial"/>
                  <a:sym typeface="Arial"/>
                </a:rPr>
                <a:t>Instâncias do EC2</a:t>
              </a:r>
              <a:endParaRPr/>
            </a:p>
          </p:txBody>
        </p:sp>
        <p:pic>
          <p:nvPicPr>
            <p:cNvPr id="261" name="Google Shape;261;p5"/>
            <p:cNvPicPr preferRelativeResize="0"/>
            <p:nvPr/>
          </p:nvPicPr>
          <p:blipFill rotWithShape="1">
            <a:blip r:embed="rId7">
              <a:alphaModFix/>
            </a:blip>
            <a:srcRect b="0" l="0" r="0" t="0"/>
            <a:stretch/>
          </p:blipFill>
          <p:spPr>
            <a:xfrm>
              <a:off x="5923788" y="4233684"/>
              <a:ext cx="640080" cy="640080"/>
            </a:xfrm>
            <a:prstGeom prst="rect">
              <a:avLst/>
            </a:prstGeom>
            <a:noFill/>
            <a:ln>
              <a:noFill/>
            </a:ln>
          </p:spPr>
        </p:pic>
        <p:sp>
          <p:nvSpPr>
            <p:cNvPr id="262" name="Google Shape;262;p5"/>
            <p:cNvSpPr txBox="1"/>
            <p:nvPr/>
          </p:nvSpPr>
          <p:spPr>
            <a:xfrm>
              <a:off x="6955573" y="4672721"/>
              <a:ext cx="12666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Contêineres</a:t>
              </a:r>
              <a:endParaRPr/>
            </a:p>
          </p:txBody>
        </p:sp>
        <p:sp>
          <p:nvSpPr>
            <p:cNvPr id="263" name="Google Shape;263;p5"/>
            <p:cNvSpPr txBox="1"/>
            <p:nvPr/>
          </p:nvSpPr>
          <p:spPr>
            <a:xfrm>
              <a:off x="9878208" y="4809842"/>
              <a:ext cx="20040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Arial"/>
                  <a:ea typeface="Arial"/>
                  <a:cs typeface="Arial"/>
                  <a:sym typeface="Arial"/>
                </a:rPr>
                <a:t>Funções do Lambda</a:t>
              </a:r>
              <a:endParaRPr/>
            </a:p>
          </p:txBody>
        </p:sp>
      </p:grpSp>
      <p:sp>
        <p:nvSpPr>
          <p:cNvPr id="264" name="Google Shape;264;p5"/>
          <p:cNvSpPr txBox="1"/>
          <p:nvPr>
            <p:ph idx="11" type="ftr"/>
          </p:nvPr>
        </p:nvSpPr>
        <p:spPr>
          <a:xfrm>
            <a:off x="419100" y="6356350"/>
            <a:ext cx="459837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65" name="Google Shape;265;p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Tipos de load balancers</a:t>
            </a:r>
            <a:endParaRPr/>
          </a:p>
        </p:txBody>
      </p:sp>
      <p:sp>
        <p:nvSpPr>
          <p:cNvPr id="271" name="Google Shape;271;p6"/>
          <p:cNvSpPr txBox="1"/>
          <p:nvPr>
            <p:ph idx="11" type="ftr"/>
          </p:nvPr>
        </p:nvSpPr>
        <p:spPr>
          <a:xfrm>
            <a:off x="419100" y="6356350"/>
            <a:ext cx="470388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72" name="Google Shape;272;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graphicFrame>
        <p:nvGraphicFramePr>
          <p:cNvPr id="273" name="Google Shape;273;p6"/>
          <p:cNvGraphicFramePr/>
          <p:nvPr/>
        </p:nvGraphicFramePr>
        <p:xfrm>
          <a:off x="1484168" y="1334088"/>
          <a:ext cx="3000000" cy="3000000"/>
        </p:xfrm>
        <a:graphic>
          <a:graphicData uri="http://schemas.openxmlformats.org/drawingml/2006/table">
            <a:tbl>
              <a:tblPr>
                <a:noFill/>
                <a:tableStyleId>{F64FC899-D1E9-4FE0-84B5-9F7C6431A348}</a:tableStyleId>
              </a:tblPr>
              <a:tblGrid>
                <a:gridCol w="3074550"/>
                <a:gridCol w="3074550"/>
                <a:gridCol w="3074550"/>
              </a:tblGrid>
              <a:tr h="698750">
                <a:tc>
                  <a:txBody>
                    <a:bodyPr/>
                    <a:lstStyle/>
                    <a:p>
                      <a:pPr indent="0" lvl="0" marL="0" marR="0" rtl="0" algn="ctr">
                        <a:spcBef>
                          <a:spcPts val="0"/>
                        </a:spcBef>
                        <a:spcAft>
                          <a:spcPts val="0"/>
                        </a:spcAft>
                        <a:buNone/>
                      </a:pPr>
                      <a:r>
                        <a:rPr b="1" i="0" lang="pt-BR" sz="1900" u="none" cap="none" strike="noStrike">
                          <a:solidFill>
                            <a:schemeClr val="dk1"/>
                          </a:solidFill>
                          <a:latin typeface="Arial"/>
                          <a:ea typeface="Arial"/>
                          <a:cs typeface="Arial"/>
                          <a:sym typeface="Arial"/>
                        </a:rPr>
                        <a:t>Application Load Balancer</a:t>
                      </a:r>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ctr">
                        <a:spcBef>
                          <a:spcPts val="0"/>
                        </a:spcBef>
                        <a:spcAft>
                          <a:spcPts val="0"/>
                        </a:spcAft>
                        <a:buNone/>
                      </a:pPr>
                      <a:r>
                        <a:rPr b="1" i="0" lang="pt-BR" sz="1900" u="none" cap="none" strike="noStrike">
                          <a:solidFill>
                            <a:schemeClr val="dk1"/>
                          </a:solidFill>
                          <a:latin typeface="Arial"/>
                          <a:ea typeface="Arial"/>
                          <a:cs typeface="Arial"/>
                          <a:sym typeface="Arial"/>
                        </a:rPr>
                        <a:t>Network Load Balancer</a:t>
                      </a:r>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ctr">
                        <a:spcBef>
                          <a:spcPts val="0"/>
                        </a:spcBef>
                        <a:spcAft>
                          <a:spcPts val="0"/>
                        </a:spcAft>
                        <a:buNone/>
                      </a:pPr>
                      <a:r>
                        <a:rPr b="1" i="0" lang="pt-BR" sz="1900" u="none" cap="none" strike="noStrike">
                          <a:solidFill>
                            <a:schemeClr val="dk1"/>
                          </a:solidFill>
                          <a:latin typeface="Arial"/>
                          <a:ea typeface="Arial"/>
                          <a:cs typeface="Arial"/>
                          <a:sym typeface="Arial"/>
                        </a:rPr>
                        <a:t>Classic Load Balancer (geração anterior) </a:t>
                      </a:r>
                      <a:endParaRPr b="1" i="0" sz="1900" u="none" cap="none" strike="noStrike">
                        <a:solidFill>
                          <a:schemeClr val="dk1"/>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1006900">
                <a:tc>
                  <a:txBody>
                    <a:bodyPr/>
                    <a:lstStyle/>
                    <a:p>
                      <a:pPr indent="-285750" lvl="0" marL="285750" marR="0" rtl="0" algn="l">
                        <a:spcBef>
                          <a:spcPts val="0"/>
                        </a:spcBef>
                        <a:spcAft>
                          <a:spcPts val="0"/>
                        </a:spcAft>
                        <a:buClr>
                          <a:schemeClr val="dk1"/>
                        </a:buClr>
                        <a:buSzPts val="1500"/>
                        <a:buFont typeface="Arial"/>
                        <a:buChar char="•"/>
                      </a:pPr>
                      <a:r>
                        <a:rPr b="0" i="0" lang="pt-BR" sz="1500" u="none" cap="none" strike="noStrike">
                          <a:latin typeface="Arial"/>
                          <a:ea typeface="Arial"/>
                          <a:cs typeface="Arial"/>
                          <a:sym typeface="Arial"/>
                        </a:rPr>
                        <a:t>Balanceamento de carga avançado de tráfego HTTP </a:t>
                      </a:r>
                      <a:br>
                        <a:rPr b="0" i="0" lang="pt-BR" sz="1500" u="none" cap="none" strike="noStrike">
                          <a:latin typeface="Arial"/>
                          <a:ea typeface="Arial"/>
                          <a:cs typeface="Arial"/>
                          <a:sym typeface="Arial"/>
                        </a:rPr>
                      </a:br>
                      <a:r>
                        <a:rPr b="0" i="0" lang="pt-BR" sz="1500" u="none" cap="none" strike="noStrike">
                          <a:latin typeface="Arial"/>
                          <a:ea typeface="Arial"/>
                          <a:cs typeface="Arial"/>
                          <a:sym typeface="Arial"/>
                        </a:rPr>
                        <a:t>e HTTPS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500"/>
                        <a:buFont typeface="Arial"/>
                        <a:buChar char="•"/>
                      </a:pPr>
                      <a:r>
                        <a:rPr b="0" i="0" lang="pt-BR" sz="1500" u="none" cap="none" strike="noStrike">
                          <a:latin typeface="Arial"/>
                          <a:ea typeface="Arial"/>
                          <a:cs typeface="Arial"/>
                          <a:sym typeface="Arial"/>
                        </a:rPr>
                        <a:t>Balanceamento de carga de tráfego TCP, UDP e TLS em </a:t>
                      </a:r>
                      <a:br>
                        <a:rPr b="0" i="0" lang="pt-BR" sz="1500" u="none" cap="none" strike="noStrike">
                          <a:latin typeface="Arial"/>
                          <a:ea typeface="Arial"/>
                          <a:cs typeface="Arial"/>
                          <a:sym typeface="Arial"/>
                        </a:rPr>
                      </a:br>
                      <a:r>
                        <a:rPr b="0" i="0" lang="pt-BR" sz="1500" u="none" cap="none" strike="noStrike">
                          <a:latin typeface="Arial"/>
                          <a:ea typeface="Arial"/>
                          <a:cs typeface="Arial"/>
                          <a:sym typeface="Arial"/>
                        </a:rPr>
                        <a:t>que haja necessidade de uma performance excepcional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285750" lvl="0" marL="285750" marR="0" rtl="0" algn="l">
                        <a:lnSpc>
                          <a:spcPct val="100000"/>
                        </a:lnSpc>
                        <a:spcBef>
                          <a:spcPts val="0"/>
                        </a:spcBef>
                        <a:spcAft>
                          <a:spcPts val="0"/>
                        </a:spcAft>
                        <a:buClr>
                          <a:schemeClr val="dk1"/>
                        </a:buClr>
                        <a:buSzPts val="1500"/>
                        <a:buFont typeface="Arial"/>
                        <a:buChar char="•"/>
                      </a:pPr>
                      <a:r>
                        <a:rPr b="0" i="0" lang="pt-BR" sz="1500" u="none" cap="none" strike="noStrike">
                          <a:latin typeface="Arial"/>
                          <a:ea typeface="Arial"/>
                          <a:cs typeface="Arial"/>
                          <a:sym typeface="Arial"/>
                        </a:rPr>
                        <a:t>Balanceamento de carga de tráfego HTTP, HTTPS, TCP e SSL </a:t>
                      </a:r>
                      <a:endParaRPr b="0" i="0" sz="1500" u="none" cap="none" strike="noStrike">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351525">
                <a:tc>
                  <a:txBody>
                    <a:bodyPr/>
                    <a:lstStyle/>
                    <a:p>
                      <a:pPr indent="-285750" lvl="0" marL="285750" marR="0" rtl="0" algn="l">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Roteia o tráfego para os destinos com base no conteúdo da solicitação </a:t>
                      </a:r>
                      <a:endParaRPr/>
                    </a:p>
                    <a:p>
                      <a:pPr indent="-285750" lvl="0" marL="285750" marR="0" rtl="0" algn="l">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Fornece roteamento avançado de solicitações direcionado para a entrega de arquiteturas de aplicativos modernas, incluindo microsserviços e contêineres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c>
                  <a:txBody>
                    <a:bodyPr/>
                    <a:lstStyle/>
                    <a:p>
                      <a:pPr indent="-285750" lvl="0" marL="285750" marR="0" rtl="0" algn="l">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Roteia o tráfego para os destinos com base nos dados </a:t>
                      </a:r>
                      <a:br>
                        <a:rPr b="0" i="0" lang="pt-BR" sz="1500" u="none" cap="none" strike="noStrike">
                          <a:solidFill>
                            <a:srgbClr val="232F3E"/>
                          </a:solidFill>
                          <a:latin typeface="Arial"/>
                          <a:ea typeface="Arial"/>
                          <a:cs typeface="Arial"/>
                          <a:sym typeface="Arial"/>
                        </a:rPr>
                      </a:br>
                      <a:r>
                        <a:rPr b="0" i="0" lang="pt-BR" sz="1500" u="none" cap="none" strike="noStrike">
                          <a:solidFill>
                            <a:srgbClr val="232F3E"/>
                          </a:solidFill>
                          <a:latin typeface="Arial"/>
                          <a:ea typeface="Arial"/>
                          <a:cs typeface="Arial"/>
                          <a:sym typeface="Arial"/>
                        </a:rPr>
                        <a:t>do protocolo IP </a:t>
                      </a:r>
                      <a:endParaRPr/>
                    </a:p>
                    <a:p>
                      <a:pPr indent="-285750" lvl="0" marL="285750" marR="0" rtl="0" algn="l">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Pode processar milhões de solicitações por segundo e ainda manter latências ultrabaixas </a:t>
                      </a:r>
                      <a:endParaRPr/>
                    </a:p>
                    <a:p>
                      <a:pPr indent="-285750" lvl="0" marL="285750" marR="0" rtl="0" algn="l">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É otimizado para lidar com padrões de tráfego súbitos </a:t>
                      </a:r>
                      <a:br>
                        <a:rPr b="0" i="0" lang="pt-BR" sz="1500" u="none" cap="none" strike="noStrike">
                          <a:solidFill>
                            <a:srgbClr val="232F3E"/>
                          </a:solidFill>
                          <a:latin typeface="Arial"/>
                          <a:ea typeface="Arial"/>
                          <a:cs typeface="Arial"/>
                          <a:sym typeface="Arial"/>
                        </a:rPr>
                      </a:br>
                      <a:r>
                        <a:rPr b="0" i="0" lang="pt-BR" sz="1500" u="none" cap="none" strike="noStrike">
                          <a:solidFill>
                            <a:srgbClr val="232F3E"/>
                          </a:solidFill>
                          <a:latin typeface="Arial"/>
                          <a:ea typeface="Arial"/>
                          <a:cs typeface="Arial"/>
                          <a:sym typeface="Arial"/>
                        </a:rPr>
                        <a:t>e voláteis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c>
                  <a:txBody>
                    <a:bodyPr/>
                    <a:lstStyle/>
                    <a:p>
                      <a:pPr indent="-285750" lvl="0" marL="285750" marR="0" rtl="0" algn="l">
                        <a:lnSpc>
                          <a:spcPct val="100000"/>
                        </a:lnSpc>
                        <a:spcBef>
                          <a:spcPts val="0"/>
                        </a:spcBef>
                        <a:spcAft>
                          <a:spcPts val="0"/>
                        </a:spcAft>
                        <a:buClr>
                          <a:schemeClr val="dk1"/>
                        </a:buClr>
                        <a:buSzPts val="1500"/>
                        <a:buFont typeface="Arial"/>
                        <a:buChar char="•"/>
                      </a:pPr>
                      <a:r>
                        <a:rPr b="0" i="0" lang="pt-BR" sz="1500" u="none" cap="none" strike="noStrike">
                          <a:latin typeface="Arial"/>
                          <a:ea typeface="Arial"/>
                          <a:cs typeface="Arial"/>
                          <a:sym typeface="Arial"/>
                        </a:rPr>
                        <a:t>Balanceamento de carga entre várias instâncias do EC2 </a:t>
                      </a:r>
                      <a:endParaRPr b="0" i="0" sz="1500" u="none" cap="none" strike="noStrike">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r>
              <a:tr h="782775">
                <a:tc>
                  <a:txBody>
                    <a:bodyPr/>
                    <a:lstStyle/>
                    <a:p>
                      <a:pPr indent="-285750" lvl="0" marL="285750" marR="0" rtl="0" algn="l">
                        <a:lnSpc>
                          <a:spcPct val="100000"/>
                        </a:lnSpc>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Opera na camada de aplicativo (camada 7 do modelo OSI)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285750" lvl="0" marL="285750" marR="0" rtl="0" algn="l">
                        <a:lnSpc>
                          <a:spcPct val="100000"/>
                        </a:lnSpc>
                        <a:spcBef>
                          <a:spcPts val="0"/>
                        </a:spcBef>
                        <a:spcAft>
                          <a:spcPts val="0"/>
                        </a:spcAft>
                        <a:buClr>
                          <a:srgbClr val="232F3E"/>
                        </a:buClr>
                        <a:buSzPts val="1500"/>
                        <a:buFont typeface="Arial"/>
                        <a:buChar char="•"/>
                      </a:pPr>
                      <a:r>
                        <a:rPr b="0" i="0" lang="pt-BR" sz="1500" u="none" cap="none" strike="noStrike">
                          <a:solidFill>
                            <a:srgbClr val="232F3E"/>
                          </a:solidFill>
                          <a:latin typeface="Arial"/>
                          <a:ea typeface="Arial"/>
                          <a:cs typeface="Arial"/>
                          <a:sym typeface="Arial"/>
                        </a:rPr>
                        <a:t>Opera na camada de transporte (camada 4 do modelo OSI) </a:t>
                      </a:r>
                      <a:endParaRPr b="0" i="0" sz="1500" u="none" cap="none" strike="noStrike">
                        <a:solidFill>
                          <a:srgbClr val="232F3E"/>
                        </a:solidFill>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285750" lvl="0" marL="285750" marR="0" rtl="0" algn="l">
                        <a:lnSpc>
                          <a:spcPct val="100000"/>
                        </a:lnSpc>
                        <a:spcBef>
                          <a:spcPts val="0"/>
                        </a:spcBef>
                        <a:spcAft>
                          <a:spcPts val="0"/>
                        </a:spcAft>
                        <a:buClr>
                          <a:schemeClr val="dk1"/>
                        </a:buClr>
                        <a:buSzPts val="1500"/>
                        <a:buFont typeface="Arial"/>
                        <a:buChar char="•"/>
                      </a:pPr>
                      <a:r>
                        <a:rPr b="0" i="0" lang="pt-BR" sz="1500" u="none" cap="none" strike="noStrike">
                          <a:latin typeface="Arial"/>
                          <a:ea typeface="Arial"/>
                          <a:cs typeface="Arial"/>
                          <a:sym typeface="Arial"/>
                        </a:rPr>
                        <a:t>Opera nas camadas </a:t>
                      </a:r>
                      <a:br>
                        <a:rPr b="0" i="0" lang="pt-BR" sz="1500" u="none" cap="none" strike="noStrike">
                          <a:latin typeface="Arial"/>
                          <a:ea typeface="Arial"/>
                          <a:cs typeface="Arial"/>
                          <a:sym typeface="Arial"/>
                        </a:rPr>
                      </a:br>
                      <a:r>
                        <a:rPr b="0" i="0" lang="pt-BR" sz="1500" u="none" cap="none" strike="noStrike">
                          <a:latin typeface="Arial"/>
                          <a:ea typeface="Arial"/>
                          <a:cs typeface="Arial"/>
                          <a:sym typeface="Arial"/>
                        </a:rPr>
                        <a:t>de aplicativo e transporte </a:t>
                      </a:r>
                      <a:endParaRPr b="0" i="0" sz="1500" u="none" cap="none" strike="noStrike">
                        <a:latin typeface="Arial"/>
                        <a:ea typeface="Arial"/>
                        <a:cs typeface="Arial"/>
                        <a:sym typeface="Arial"/>
                      </a:endParaRPr>
                    </a:p>
                  </a:txBody>
                  <a:tcPr marT="55225" marB="55225" marR="110475" marL="1104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
          <p:cNvSpPr txBox="1"/>
          <p:nvPr>
            <p:ph type="title"/>
          </p:nvPr>
        </p:nvSpPr>
        <p:spPr>
          <a:xfrm>
            <a:off x="419100" y="365125"/>
            <a:ext cx="967383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Como o Elastic Load Balancing funciona</a:t>
            </a:r>
            <a:endParaRPr/>
          </a:p>
        </p:txBody>
      </p:sp>
      <p:grpSp>
        <p:nvGrpSpPr>
          <p:cNvPr descr="load balancers in different availability zones accepting traffic from clients and routing traffic only to healthy targets." id="279" name="Google Shape;279;p7"/>
          <p:cNvGrpSpPr/>
          <p:nvPr/>
        </p:nvGrpSpPr>
        <p:grpSpPr>
          <a:xfrm>
            <a:off x="1392382" y="1248910"/>
            <a:ext cx="10511405" cy="5071646"/>
            <a:chOff x="1392382" y="1248910"/>
            <a:chExt cx="10511405" cy="5071646"/>
          </a:xfrm>
        </p:grpSpPr>
        <p:sp>
          <p:nvSpPr>
            <p:cNvPr id="280" name="Google Shape;280;p7"/>
            <p:cNvSpPr txBox="1"/>
            <p:nvPr/>
          </p:nvSpPr>
          <p:spPr>
            <a:xfrm>
              <a:off x="1392382" y="4997117"/>
              <a:ext cx="240029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O load balancer executa verificações de integridade para monitorar a integridade dos destinos registrados.</a:t>
              </a:r>
              <a:endParaRPr/>
            </a:p>
          </p:txBody>
        </p:sp>
        <p:sp>
          <p:nvSpPr>
            <p:cNvPr id="281" name="Google Shape;281;p7"/>
            <p:cNvSpPr/>
            <p:nvPr/>
          </p:nvSpPr>
          <p:spPr>
            <a:xfrm>
              <a:off x="4255562" y="3973854"/>
              <a:ext cx="2743200" cy="509829"/>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dk1"/>
                  </a:solidFill>
                  <a:latin typeface="Arial"/>
                  <a:ea typeface="Arial"/>
                  <a:cs typeface="Arial"/>
                  <a:sym typeface="Arial"/>
                </a:rPr>
                <a:t>Listener</a:t>
              </a:r>
              <a:endParaRPr b="1" i="0" sz="2133" u="none" cap="none" strike="noStrike">
                <a:solidFill>
                  <a:schemeClr val="dk1"/>
                </a:solidFill>
                <a:latin typeface="Arial"/>
                <a:ea typeface="Arial"/>
                <a:cs typeface="Arial"/>
                <a:sym typeface="Arial"/>
              </a:endParaRPr>
            </a:p>
          </p:txBody>
        </p:sp>
        <p:sp>
          <p:nvSpPr>
            <p:cNvPr id="282" name="Google Shape;282;p7"/>
            <p:cNvSpPr/>
            <p:nvPr/>
          </p:nvSpPr>
          <p:spPr>
            <a:xfrm>
              <a:off x="8709093" y="3973854"/>
              <a:ext cx="2743200" cy="509829"/>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dk1"/>
                  </a:solidFill>
                  <a:latin typeface="Arial"/>
                  <a:ea typeface="Arial"/>
                  <a:cs typeface="Arial"/>
                  <a:sym typeface="Arial"/>
                </a:rPr>
                <a:t>Listener</a:t>
              </a:r>
              <a:endParaRPr b="1" i="0" sz="2133" u="none" cap="none" strike="noStrike">
                <a:solidFill>
                  <a:schemeClr val="dk1"/>
                </a:solidFill>
                <a:latin typeface="Arial"/>
                <a:ea typeface="Arial"/>
                <a:cs typeface="Arial"/>
                <a:sym typeface="Arial"/>
              </a:endParaRPr>
            </a:p>
          </p:txBody>
        </p:sp>
        <p:sp>
          <p:nvSpPr>
            <p:cNvPr id="283" name="Google Shape;283;p7"/>
            <p:cNvSpPr/>
            <p:nvPr/>
          </p:nvSpPr>
          <p:spPr>
            <a:xfrm>
              <a:off x="4335464"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400" u="none" cap="none" strike="noStrike">
                  <a:solidFill>
                    <a:schemeClr val="dk1"/>
                  </a:solidFill>
                  <a:latin typeface="Arial"/>
                  <a:ea typeface="Arial"/>
                  <a:cs typeface="Arial"/>
                  <a:sym typeface="Arial"/>
                </a:rPr>
                <a:t>Destino</a:t>
              </a:r>
              <a:endParaRPr/>
            </a:p>
          </p:txBody>
        </p:sp>
        <p:sp>
          <p:nvSpPr>
            <p:cNvPr id="284" name="Google Shape;284;p7"/>
            <p:cNvSpPr/>
            <p:nvPr/>
          </p:nvSpPr>
          <p:spPr>
            <a:xfrm>
              <a:off x="5915066"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400" u="none" cap="none" strike="noStrike">
                  <a:solidFill>
                    <a:schemeClr val="dk1"/>
                  </a:solidFill>
                  <a:latin typeface="Arial"/>
                  <a:ea typeface="Arial"/>
                  <a:cs typeface="Arial"/>
                  <a:sym typeface="Arial"/>
                </a:rPr>
                <a:t>Destino</a:t>
              </a:r>
              <a:endParaRPr/>
            </a:p>
          </p:txBody>
        </p:sp>
        <p:sp>
          <p:nvSpPr>
            <p:cNvPr id="285" name="Google Shape;285;p7"/>
            <p:cNvSpPr/>
            <p:nvPr/>
          </p:nvSpPr>
          <p:spPr>
            <a:xfrm>
              <a:off x="8624374"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400" u="none" cap="none" strike="noStrike">
                  <a:solidFill>
                    <a:schemeClr val="dk1"/>
                  </a:solidFill>
                  <a:latin typeface="Arial"/>
                  <a:ea typeface="Arial"/>
                  <a:cs typeface="Arial"/>
                  <a:sym typeface="Arial"/>
                </a:rPr>
                <a:t>Destino</a:t>
              </a:r>
              <a:endParaRPr/>
            </a:p>
          </p:txBody>
        </p:sp>
        <p:sp>
          <p:nvSpPr>
            <p:cNvPr id="286" name="Google Shape;286;p7"/>
            <p:cNvSpPr/>
            <p:nvPr/>
          </p:nvSpPr>
          <p:spPr>
            <a:xfrm>
              <a:off x="10662408"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400" u="none" cap="none" strike="noStrike">
                  <a:solidFill>
                    <a:schemeClr val="dk1"/>
                  </a:solidFill>
                  <a:latin typeface="Arial"/>
                  <a:ea typeface="Arial"/>
                  <a:cs typeface="Arial"/>
                  <a:sym typeface="Arial"/>
                </a:rPr>
                <a:t>Destino</a:t>
              </a:r>
              <a:endParaRPr/>
            </a:p>
          </p:txBody>
        </p:sp>
        <p:pic>
          <p:nvPicPr>
            <p:cNvPr id="287" name="Google Shape;287;p7"/>
            <p:cNvPicPr preferRelativeResize="0"/>
            <p:nvPr/>
          </p:nvPicPr>
          <p:blipFill rotWithShape="1">
            <a:blip r:embed="rId3">
              <a:alphaModFix/>
            </a:blip>
            <a:srcRect b="0" l="0" r="0" t="0"/>
            <a:stretch/>
          </p:blipFill>
          <p:spPr>
            <a:xfrm>
              <a:off x="7499767" y="1320621"/>
              <a:ext cx="731520" cy="731520"/>
            </a:xfrm>
            <a:prstGeom prst="rect">
              <a:avLst/>
            </a:prstGeom>
            <a:noFill/>
            <a:ln>
              <a:noFill/>
            </a:ln>
          </p:spPr>
        </p:pic>
        <p:cxnSp>
          <p:nvCxnSpPr>
            <p:cNvPr id="288" name="Google Shape;288;p7"/>
            <p:cNvCxnSpPr>
              <a:endCxn id="283" idx="0"/>
            </p:cNvCxnSpPr>
            <p:nvPr/>
          </p:nvCxnSpPr>
          <p:spPr>
            <a:xfrm rot="5400000">
              <a:off x="4542096" y="4644227"/>
              <a:ext cx="1106400" cy="635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89" name="Google Shape;289;p7"/>
            <p:cNvCxnSpPr>
              <a:stCxn id="282" idx="2"/>
              <a:endCxn id="285" idx="0"/>
            </p:cNvCxnSpPr>
            <p:nvPr/>
          </p:nvCxnSpPr>
          <p:spPr>
            <a:xfrm rot="5400000">
              <a:off x="9057693" y="4492383"/>
              <a:ext cx="1031700" cy="10143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90" name="Google Shape;290;p7"/>
            <p:cNvCxnSpPr>
              <a:stCxn id="282" idx="2"/>
              <a:endCxn id="291" idx="0"/>
            </p:cNvCxnSpPr>
            <p:nvPr/>
          </p:nvCxnSpPr>
          <p:spPr>
            <a:xfrm rot="5400000">
              <a:off x="9564093" y="4998783"/>
              <a:ext cx="1031700" cy="1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92" name="Google Shape;292;p7"/>
            <p:cNvCxnSpPr>
              <a:stCxn id="282" idx="2"/>
              <a:endCxn id="286" idx="0"/>
            </p:cNvCxnSpPr>
            <p:nvPr/>
          </p:nvCxnSpPr>
          <p:spPr>
            <a:xfrm flipH="1" rot="-5400000">
              <a:off x="10076643" y="4487733"/>
              <a:ext cx="1031700" cy="1023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291" name="Google Shape;291;p7"/>
            <p:cNvSpPr/>
            <p:nvPr/>
          </p:nvSpPr>
          <p:spPr>
            <a:xfrm>
              <a:off x="9637296"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400" u="none" cap="none" strike="noStrike">
                  <a:solidFill>
                    <a:schemeClr val="dk1"/>
                  </a:solidFill>
                  <a:latin typeface="Arial"/>
                  <a:ea typeface="Arial"/>
                  <a:cs typeface="Arial"/>
                  <a:sym typeface="Arial"/>
                </a:rPr>
                <a:t>Destino</a:t>
              </a:r>
              <a:endParaRPr/>
            </a:p>
          </p:txBody>
        </p:sp>
        <p:sp>
          <p:nvSpPr>
            <p:cNvPr id="293" name="Google Shape;293;p7"/>
            <p:cNvSpPr/>
            <p:nvPr/>
          </p:nvSpPr>
          <p:spPr>
            <a:xfrm>
              <a:off x="3975783" y="2656759"/>
              <a:ext cx="3200400" cy="336054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pt-BR" sz="1600" u="none" cap="none" strike="noStrike">
                  <a:solidFill>
                    <a:srgbClr val="007CBC"/>
                  </a:solidFill>
                  <a:latin typeface="Arial"/>
                  <a:ea typeface="Arial"/>
                  <a:cs typeface="Arial"/>
                  <a:sym typeface="Arial"/>
                </a:rPr>
                <a:t>Zona de disponibilidade A</a:t>
              </a:r>
              <a:endParaRPr/>
            </a:p>
          </p:txBody>
        </p:sp>
        <p:sp>
          <p:nvSpPr>
            <p:cNvPr id="294" name="Google Shape;294;p7"/>
            <p:cNvSpPr/>
            <p:nvPr/>
          </p:nvSpPr>
          <p:spPr>
            <a:xfrm>
              <a:off x="8447408" y="2656760"/>
              <a:ext cx="3291840" cy="336054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pt-BR" sz="1600" u="none" cap="none" strike="noStrike">
                  <a:solidFill>
                    <a:srgbClr val="007CBC"/>
                  </a:solidFill>
                  <a:latin typeface="Arial"/>
                  <a:ea typeface="Arial"/>
                  <a:cs typeface="Arial"/>
                  <a:sym typeface="Arial"/>
                </a:rPr>
                <a:t>Zona de disponibilidade B</a:t>
              </a:r>
              <a:endParaRPr/>
            </a:p>
          </p:txBody>
        </p:sp>
        <p:pic>
          <p:nvPicPr>
            <p:cNvPr id="295" name="Google Shape;295;p7"/>
            <p:cNvPicPr preferRelativeResize="0"/>
            <p:nvPr/>
          </p:nvPicPr>
          <p:blipFill rotWithShape="1">
            <a:blip r:embed="rId4">
              <a:alphaModFix/>
            </a:blip>
            <a:srcRect b="0" l="0" r="0" t="0"/>
            <a:stretch/>
          </p:blipFill>
          <p:spPr>
            <a:xfrm>
              <a:off x="3844574" y="2130468"/>
              <a:ext cx="457200" cy="457200"/>
            </a:xfrm>
            <a:prstGeom prst="rect">
              <a:avLst/>
            </a:prstGeom>
            <a:noFill/>
            <a:ln>
              <a:noFill/>
            </a:ln>
          </p:spPr>
        </p:pic>
        <p:sp>
          <p:nvSpPr>
            <p:cNvPr id="296" name="Google Shape;296;p7"/>
            <p:cNvSpPr/>
            <p:nvPr/>
          </p:nvSpPr>
          <p:spPr>
            <a:xfrm>
              <a:off x="3844572" y="2130466"/>
              <a:ext cx="8059215" cy="397764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000000"/>
                  </a:solidFill>
                  <a:latin typeface="Arial"/>
                  <a:ea typeface="Arial"/>
                  <a:cs typeface="Arial"/>
                  <a:sym typeface="Arial"/>
                </a:rPr>
                <a:t> Nuvem AWS</a:t>
              </a:r>
              <a:endParaRPr/>
            </a:p>
          </p:txBody>
        </p:sp>
        <p:pic>
          <p:nvPicPr>
            <p:cNvPr id="297" name="Google Shape;297;p7"/>
            <p:cNvPicPr preferRelativeResize="0"/>
            <p:nvPr/>
          </p:nvPicPr>
          <p:blipFill rotWithShape="1">
            <a:blip r:embed="rId5">
              <a:alphaModFix/>
            </a:blip>
            <a:srcRect b="0" l="0" r="0" t="0"/>
            <a:stretch/>
          </p:blipFill>
          <p:spPr>
            <a:xfrm>
              <a:off x="5393120" y="3133752"/>
              <a:ext cx="457200" cy="457200"/>
            </a:xfrm>
            <a:prstGeom prst="rect">
              <a:avLst/>
            </a:prstGeom>
            <a:noFill/>
            <a:ln>
              <a:noFill/>
            </a:ln>
          </p:spPr>
        </p:pic>
        <p:pic>
          <p:nvPicPr>
            <p:cNvPr id="298" name="Google Shape;298;p7"/>
            <p:cNvPicPr preferRelativeResize="0"/>
            <p:nvPr/>
          </p:nvPicPr>
          <p:blipFill rotWithShape="1">
            <a:blip r:embed="rId5">
              <a:alphaModFix/>
            </a:blip>
            <a:srcRect b="0" l="0" r="0" t="0"/>
            <a:stretch/>
          </p:blipFill>
          <p:spPr>
            <a:xfrm>
              <a:off x="9849738" y="3133752"/>
              <a:ext cx="457200" cy="457200"/>
            </a:xfrm>
            <a:prstGeom prst="rect">
              <a:avLst/>
            </a:prstGeom>
            <a:noFill/>
            <a:ln>
              <a:noFill/>
            </a:ln>
          </p:spPr>
        </p:pic>
        <p:cxnSp>
          <p:nvCxnSpPr>
            <p:cNvPr id="299" name="Google Shape;299;p7"/>
            <p:cNvCxnSpPr>
              <a:stCxn id="297" idx="2"/>
              <a:endCxn id="281" idx="0"/>
            </p:cNvCxnSpPr>
            <p:nvPr/>
          </p:nvCxnSpPr>
          <p:spPr>
            <a:xfrm>
              <a:off x="5621720" y="3590952"/>
              <a:ext cx="5400" cy="382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00" name="Google Shape;300;p7"/>
            <p:cNvCxnSpPr>
              <a:stCxn id="298" idx="2"/>
              <a:endCxn id="282" idx="0"/>
            </p:cNvCxnSpPr>
            <p:nvPr/>
          </p:nvCxnSpPr>
          <p:spPr>
            <a:xfrm>
              <a:off x="10078338" y="3590952"/>
              <a:ext cx="2400" cy="382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01" name="Google Shape;301;p7"/>
            <p:cNvCxnSpPr>
              <a:endCxn id="297" idx="3"/>
            </p:cNvCxnSpPr>
            <p:nvPr/>
          </p:nvCxnSpPr>
          <p:spPr>
            <a:xfrm flipH="1">
              <a:off x="5850320" y="2111952"/>
              <a:ext cx="2015100" cy="1250400"/>
            </a:xfrm>
            <a:prstGeom prst="bentConnector2">
              <a:avLst/>
            </a:prstGeom>
            <a:noFill/>
            <a:ln cap="flat" cmpd="sng" w="9525">
              <a:solidFill>
                <a:schemeClr val="accent1"/>
              </a:solidFill>
              <a:prstDash val="solid"/>
              <a:miter lim="800000"/>
              <a:headEnd len="sm" w="sm" type="none"/>
              <a:tailEnd len="med" w="med" type="triangle"/>
            </a:ln>
          </p:spPr>
        </p:cxnSp>
        <p:cxnSp>
          <p:nvCxnSpPr>
            <p:cNvPr id="302" name="Google Shape;302;p7"/>
            <p:cNvCxnSpPr>
              <a:endCxn id="298" idx="1"/>
            </p:cNvCxnSpPr>
            <p:nvPr/>
          </p:nvCxnSpPr>
          <p:spPr>
            <a:xfrm>
              <a:off x="7865538" y="2111952"/>
              <a:ext cx="1984200" cy="1250400"/>
            </a:xfrm>
            <a:prstGeom prst="bentConnector2">
              <a:avLst/>
            </a:prstGeom>
            <a:noFill/>
            <a:ln cap="flat" cmpd="sng" w="9525">
              <a:solidFill>
                <a:schemeClr val="accent1"/>
              </a:solidFill>
              <a:prstDash val="solid"/>
              <a:miter lim="800000"/>
              <a:headEnd len="sm" w="sm" type="none"/>
              <a:tailEnd len="med" w="med" type="triangle"/>
            </a:ln>
          </p:spPr>
        </p:cxnSp>
        <p:sp>
          <p:nvSpPr>
            <p:cNvPr id="303" name="Google Shape;303;p7"/>
            <p:cNvSpPr txBox="1"/>
            <p:nvPr/>
          </p:nvSpPr>
          <p:spPr>
            <a:xfrm>
              <a:off x="7101699" y="4676869"/>
              <a:ext cx="1543002" cy="685800"/>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0" i="0" lang="pt-BR" sz="1200" u="none" cap="none" strike="noStrike">
                  <a:solidFill>
                    <a:schemeClr val="dk1"/>
                  </a:solidFill>
                  <a:latin typeface="Arial"/>
                  <a:ea typeface="Arial"/>
                  <a:cs typeface="Arial"/>
                  <a:sym typeface="Arial"/>
                </a:rPr>
                <a:t>Rotas do load balancer</a:t>
              </a:r>
              <a:br>
                <a:rPr b="0" i="0" lang="pt-BR" sz="1200" u="none" cap="none" strike="noStrike">
                  <a:solidFill>
                    <a:schemeClr val="dk1"/>
                  </a:solidFill>
                  <a:latin typeface="Arial"/>
                  <a:ea typeface="Arial"/>
                  <a:cs typeface="Arial"/>
                  <a:sym typeface="Arial"/>
                </a:rPr>
              </a:br>
              <a:r>
                <a:rPr b="0" i="0" lang="pt-BR" sz="1200" u="none" cap="none" strike="noStrike">
                  <a:solidFill>
                    <a:schemeClr val="dk1"/>
                  </a:solidFill>
                  <a:latin typeface="Arial"/>
                  <a:ea typeface="Arial"/>
                  <a:cs typeface="Arial"/>
                  <a:sym typeface="Arial"/>
                </a:rPr>
                <a:t>tráfego somente para </a:t>
              </a:r>
              <a:br>
                <a:rPr b="0" i="0" lang="pt-BR" sz="1200" u="none" cap="none" strike="noStrike">
                  <a:solidFill>
                    <a:schemeClr val="dk1"/>
                  </a:solidFill>
                  <a:latin typeface="Arial"/>
                  <a:ea typeface="Arial"/>
                  <a:cs typeface="Arial"/>
                  <a:sym typeface="Arial"/>
                </a:rPr>
              </a:br>
              <a:r>
                <a:rPr b="0" i="0" lang="pt-BR" sz="1200" u="none" cap="none" strike="noStrike">
                  <a:solidFill>
                    <a:schemeClr val="dk1"/>
                  </a:solidFill>
                  <a:latin typeface="Arial"/>
                  <a:ea typeface="Arial"/>
                  <a:cs typeface="Arial"/>
                  <a:sym typeface="Arial"/>
                </a:rPr>
                <a:t>destinos íntegros do.</a:t>
              </a:r>
              <a:endParaRPr/>
            </a:p>
          </p:txBody>
        </p:sp>
        <p:sp>
          <p:nvSpPr>
            <p:cNvPr id="304" name="Google Shape;304;p7"/>
            <p:cNvSpPr txBox="1"/>
            <p:nvPr/>
          </p:nvSpPr>
          <p:spPr>
            <a:xfrm>
              <a:off x="6052115" y="5218201"/>
              <a:ext cx="69762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6000" u="none" cap="none" strike="noStrike">
                  <a:solidFill>
                    <a:srgbClr val="FF0000"/>
                  </a:solidFill>
                  <a:latin typeface="Arial"/>
                  <a:ea typeface="Arial"/>
                  <a:cs typeface="Arial"/>
                  <a:sym typeface="Arial"/>
                </a:rPr>
                <a:t>X</a:t>
              </a:r>
              <a:endParaRPr/>
            </a:p>
          </p:txBody>
        </p:sp>
        <p:sp>
          <p:nvSpPr>
            <p:cNvPr id="305" name="Google Shape;305;p7"/>
            <p:cNvSpPr txBox="1"/>
            <p:nvPr/>
          </p:nvSpPr>
          <p:spPr>
            <a:xfrm>
              <a:off x="4796083" y="5131229"/>
              <a:ext cx="745717"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0" i="0" lang="pt-BR" sz="2800" u="none" cap="none" strike="noStrike">
                  <a:solidFill>
                    <a:schemeClr val="lt1"/>
                  </a:solidFill>
                  <a:latin typeface="Arial"/>
                  <a:ea typeface="Arial"/>
                  <a:cs typeface="Arial"/>
                  <a:sym typeface="Arial"/>
                </a:rPr>
                <a:t>.</a:t>
              </a:r>
              <a:endParaRPr/>
            </a:p>
          </p:txBody>
        </p:sp>
        <p:sp>
          <p:nvSpPr>
            <p:cNvPr id="306" name="Google Shape;306;p7"/>
            <p:cNvSpPr txBox="1"/>
            <p:nvPr/>
          </p:nvSpPr>
          <p:spPr>
            <a:xfrm>
              <a:off x="9086092" y="5131229"/>
              <a:ext cx="745717"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0" i="0" lang="pt-BR" sz="2800" u="none" cap="none" strike="noStrike">
                  <a:solidFill>
                    <a:schemeClr val="lt1"/>
                  </a:solidFill>
                  <a:latin typeface="Arial"/>
                  <a:ea typeface="Arial"/>
                  <a:cs typeface="Arial"/>
                  <a:sym typeface="Arial"/>
                </a:rPr>
                <a:t>.</a:t>
              </a:r>
              <a:endParaRPr/>
            </a:p>
          </p:txBody>
        </p:sp>
        <p:sp>
          <p:nvSpPr>
            <p:cNvPr id="307" name="Google Shape;307;p7"/>
            <p:cNvSpPr txBox="1"/>
            <p:nvPr/>
          </p:nvSpPr>
          <p:spPr>
            <a:xfrm>
              <a:off x="10092932" y="5131229"/>
              <a:ext cx="745717"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0" i="0" lang="pt-BR" sz="2800" u="none" cap="none" strike="noStrike">
                  <a:solidFill>
                    <a:schemeClr val="lt1"/>
                  </a:solidFill>
                  <a:latin typeface="Arial"/>
                  <a:ea typeface="Arial"/>
                  <a:cs typeface="Arial"/>
                  <a:sym typeface="Arial"/>
                </a:rPr>
                <a:t>.</a:t>
              </a:r>
              <a:endParaRPr/>
            </a:p>
          </p:txBody>
        </p:sp>
        <p:sp>
          <p:nvSpPr>
            <p:cNvPr id="308" name="Google Shape;308;p7"/>
            <p:cNvSpPr txBox="1"/>
            <p:nvPr/>
          </p:nvSpPr>
          <p:spPr>
            <a:xfrm>
              <a:off x="11114761" y="5131229"/>
              <a:ext cx="745717"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0" i="0" lang="pt-BR" sz="2800" u="none" cap="none" strike="noStrike">
                  <a:solidFill>
                    <a:schemeClr val="lt1"/>
                  </a:solidFill>
                  <a:latin typeface="Arial"/>
                  <a:ea typeface="Arial"/>
                  <a:cs typeface="Arial"/>
                  <a:sym typeface="Arial"/>
                </a:rPr>
                <a:t>.</a:t>
              </a:r>
              <a:endParaRPr/>
            </a:p>
          </p:txBody>
        </p:sp>
        <p:pic>
          <p:nvPicPr>
            <p:cNvPr id="309" name="Google Shape;309;p7"/>
            <p:cNvPicPr preferRelativeResize="0"/>
            <p:nvPr/>
          </p:nvPicPr>
          <p:blipFill rotWithShape="1">
            <a:blip r:embed="rId3">
              <a:alphaModFix/>
            </a:blip>
            <a:srcRect b="0" l="0" r="0" t="0"/>
            <a:stretch/>
          </p:blipFill>
          <p:spPr>
            <a:xfrm>
              <a:off x="6684019" y="1248910"/>
              <a:ext cx="731520" cy="731520"/>
            </a:xfrm>
            <a:prstGeom prst="rect">
              <a:avLst/>
            </a:prstGeom>
            <a:noFill/>
            <a:ln>
              <a:noFill/>
            </a:ln>
          </p:spPr>
        </p:pic>
        <p:pic>
          <p:nvPicPr>
            <p:cNvPr id="310" name="Google Shape;310;p7"/>
            <p:cNvPicPr preferRelativeResize="0"/>
            <p:nvPr/>
          </p:nvPicPr>
          <p:blipFill rotWithShape="1">
            <a:blip r:embed="rId3">
              <a:alphaModFix/>
            </a:blip>
            <a:srcRect b="0" l="0" r="0" t="0"/>
            <a:stretch/>
          </p:blipFill>
          <p:spPr>
            <a:xfrm>
              <a:off x="8315515" y="1248910"/>
              <a:ext cx="731520" cy="731520"/>
            </a:xfrm>
            <a:prstGeom prst="rect">
              <a:avLst/>
            </a:prstGeom>
            <a:noFill/>
            <a:ln>
              <a:noFill/>
            </a:ln>
          </p:spPr>
        </p:pic>
        <p:sp>
          <p:nvSpPr>
            <p:cNvPr id="311" name="Google Shape;311;p7"/>
            <p:cNvSpPr txBox="1"/>
            <p:nvPr/>
          </p:nvSpPr>
          <p:spPr>
            <a:xfrm>
              <a:off x="6867767" y="2335553"/>
              <a:ext cx="2013044" cy="83099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O load balancer aceita tráfego de entrada de clientes.</a:t>
              </a:r>
              <a:endParaRPr/>
            </a:p>
          </p:txBody>
        </p:sp>
        <p:sp>
          <p:nvSpPr>
            <p:cNvPr id="312" name="Google Shape;312;p7"/>
            <p:cNvSpPr txBox="1"/>
            <p:nvPr/>
          </p:nvSpPr>
          <p:spPr>
            <a:xfrm>
              <a:off x="7079184" y="3915038"/>
              <a:ext cx="1565516" cy="584775"/>
            </a:xfrm>
            <a:prstGeom prst="rect">
              <a:avLst/>
            </a:prstGeom>
            <a:solidFill>
              <a:schemeClr val="lt1"/>
            </a:solid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0" i="0" lang="pt-BR" sz="1200" u="none" cap="none" strike="noStrike">
                  <a:solidFill>
                    <a:schemeClr val="dk1"/>
                  </a:solidFill>
                  <a:latin typeface="Arial"/>
                  <a:ea typeface="Arial"/>
                  <a:cs typeface="Arial"/>
                  <a:sym typeface="Arial"/>
                </a:rPr>
                <a:t>O listener verifica se há solicitações de conexão.</a:t>
              </a:r>
              <a:endParaRPr/>
            </a:p>
          </p:txBody>
        </p:sp>
      </p:grpSp>
      <p:sp>
        <p:nvSpPr>
          <p:cNvPr id="313" name="Google Shape;313;p7"/>
          <p:cNvSpPr txBox="1"/>
          <p:nvPr/>
        </p:nvSpPr>
        <p:spPr>
          <a:xfrm>
            <a:off x="50978" y="1166292"/>
            <a:ext cx="3509725" cy="34778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Com Application Load Balancers e Network Load Balancers, você </a:t>
            </a:r>
            <a:r>
              <a:rPr b="0" i="0" lang="pt-BR" sz="2000" u="none" cap="none" strike="noStrike">
                <a:solidFill>
                  <a:schemeClr val="accent5"/>
                </a:solidFill>
                <a:latin typeface="Arial"/>
                <a:ea typeface="Arial"/>
                <a:cs typeface="Arial"/>
                <a:sym typeface="Arial"/>
              </a:rPr>
              <a:t>registra destinos em grupos de destino</a:t>
            </a:r>
            <a:r>
              <a:rPr b="0" i="0" lang="pt-BR" sz="2000" u="none" cap="none" strike="noStrike">
                <a:solidFill>
                  <a:schemeClr val="dk1"/>
                </a:solidFill>
                <a:latin typeface="Arial"/>
                <a:ea typeface="Arial"/>
                <a:cs typeface="Arial"/>
                <a:sym typeface="Arial"/>
              </a:rPr>
              <a:t>, e roteia o tráfego para os grupos de destino.</a:t>
            </a:r>
            <a:br>
              <a:rPr b="0" i="0" lang="pt-BR" sz="2000" u="none" cap="none" strike="noStrike">
                <a:solidFill>
                  <a:schemeClr val="dk1"/>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Com Classic Load Balancers, você </a:t>
            </a:r>
            <a:r>
              <a:rPr b="0" i="0" lang="pt-BR" sz="2000" u="none" cap="none" strike="noStrike">
                <a:solidFill>
                  <a:schemeClr val="accent5"/>
                </a:solidFill>
                <a:latin typeface="Arial"/>
                <a:ea typeface="Arial"/>
                <a:cs typeface="Arial"/>
                <a:sym typeface="Arial"/>
              </a:rPr>
              <a:t>registra instâncias com o load balancer</a:t>
            </a:r>
            <a:r>
              <a:rPr b="0" i="0" lang="pt-BR" sz="2000" u="none" cap="none" strike="noStrike">
                <a:solidFill>
                  <a:schemeClr val="dk1"/>
                </a:solidFill>
                <a:latin typeface="Arial"/>
                <a:ea typeface="Arial"/>
                <a:cs typeface="Arial"/>
                <a:sym typeface="Arial"/>
              </a:rPr>
              <a:t>.</a:t>
            </a:r>
            <a:endParaRPr/>
          </a:p>
        </p:txBody>
      </p:sp>
      <p:sp>
        <p:nvSpPr>
          <p:cNvPr id="314" name="Google Shape;314;p7"/>
          <p:cNvSpPr txBox="1"/>
          <p:nvPr>
            <p:ph idx="11" type="ftr"/>
          </p:nvPr>
        </p:nvSpPr>
        <p:spPr>
          <a:xfrm>
            <a:off x="419100" y="6356350"/>
            <a:ext cx="435834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315" name="Google Shape;315;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Casos de uso de Elastic Load Balancing</a:t>
            </a:r>
            <a:endParaRPr/>
          </a:p>
        </p:txBody>
      </p:sp>
      <p:grpSp>
        <p:nvGrpSpPr>
          <p:cNvPr id="321" name="Google Shape;321;p8"/>
          <p:cNvGrpSpPr/>
          <p:nvPr/>
        </p:nvGrpSpPr>
        <p:grpSpPr>
          <a:xfrm>
            <a:off x="1135637" y="1437003"/>
            <a:ext cx="10152365" cy="4747184"/>
            <a:chOff x="1135637" y="1437003"/>
            <a:chExt cx="10152365" cy="4747184"/>
          </a:xfrm>
        </p:grpSpPr>
        <p:grpSp>
          <p:nvGrpSpPr>
            <p:cNvPr id="322" name="Google Shape;322;p8"/>
            <p:cNvGrpSpPr/>
            <p:nvPr/>
          </p:nvGrpSpPr>
          <p:grpSpPr>
            <a:xfrm>
              <a:off x="1135637" y="1437003"/>
              <a:ext cx="2436886" cy="2452946"/>
              <a:chOff x="1131105" y="1365287"/>
              <a:chExt cx="2436886" cy="2452946"/>
            </a:xfrm>
          </p:grpSpPr>
          <p:pic>
            <p:nvPicPr>
              <p:cNvPr id="323" name="Google Shape;323;p8"/>
              <p:cNvPicPr preferRelativeResize="0"/>
              <p:nvPr/>
            </p:nvPicPr>
            <p:blipFill rotWithShape="1">
              <a:blip r:embed="rId3">
                <a:alphaModFix/>
              </a:blip>
              <a:srcRect b="9273" l="54621" r="27072" t="10528"/>
              <a:stretch/>
            </p:blipFill>
            <p:spPr>
              <a:xfrm>
                <a:off x="1583466" y="1365287"/>
                <a:ext cx="1532159" cy="1437283"/>
              </a:xfrm>
              <a:prstGeom prst="rect">
                <a:avLst/>
              </a:prstGeom>
              <a:noFill/>
              <a:ln>
                <a:noFill/>
              </a:ln>
            </p:spPr>
          </p:pic>
          <p:sp>
            <p:nvSpPr>
              <p:cNvPr id="324" name="Google Shape;324;p8"/>
              <p:cNvSpPr txBox="1"/>
              <p:nvPr/>
            </p:nvSpPr>
            <p:spPr>
              <a:xfrm>
                <a:off x="1131105" y="2802570"/>
                <a:ext cx="2436886"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Aplicativos altamente disponíveis e tolerantes a falhas</a:t>
                </a:r>
                <a:endParaRPr b="0" i="0" sz="2000" u="none" cap="none" strike="noStrike">
                  <a:solidFill>
                    <a:schemeClr val="dk1"/>
                  </a:solidFill>
                  <a:latin typeface="Arial"/>
                  <a:ea typeface="Arial"/>
                  <a:cs typeface="Arial"/>
                  <a:sym typeface="Arial"/>
                </a:endParaRPr>
              </a:p>
            </p:txBody>
          </p:sp>
        </p:grpSp>
        <p:grpSp>
          <p:nvGrpSpPr>
            <p:cNvPr id="325" name="Google Shape;325;p8"/>
            <p:cNvGrpSpPr/>
            <p:nvPr/>
          </p:nvGrpSpPr>
          <p:grpSpPr>
            <a:xfrm>
              <a:off x="5324189" y="1437601"/>
              <a:ext cx="1979289" cy="2144571"/>
              <a:chOff x="4674612" y="1365885"/>
              <a:chExt cx="1979289" cy="2144571"/>
            </a:xfrm>
          </p:grpSpPr>
          <p:pic>
            <p:nvPicPr>
              <p:cNvPr id="326" name="Google Shape;326;p8"/>
              <p:cNvPicPr preferRelativeResize="0"/>
              <p:nvPr/>
            </p:nvPicPr>
            <p:blipFill rotWithShape="1">
              <a:blip r:embed="rId3">
                <a:alphaModFix/>
              </a:blip>
              <a:srcRect b="0" l="28329" r="53989" t="7470"/>
              <a:stretch/>
            </p:blipFill>
            <p:spPr>
              <a:xfrm>
                <a:off x="4960062" y="1365885"/>
                <a:ext cx="1393513" cy="1561380"/>
              </a:xfrm>
              <a:prstGeom prst="rect">
                <a:avLst/>
              </a:prstGeom>
              <a:noFill/>
              <a:ln>
                <a:noFill/>
              </a:ln>
            </p:spPr>
          </p:pic>
          <p:sp>
            <p:nvSpPr>
              <p:cNvPr id="327" name="Google Shape;327;p8"/>
              <p:cNvSpPr txBox="1"/>
              <p:nvPr/>
            </p:nvSpPr>
            <p:spPr>
              <a:xfrm>
                <a:off x="4674612" y="2802570"/>
                <a:ext cx="197928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Aplicativos em contêineres</a:t>
                </a:r>
                <a:endParaRPr b="0" i="0" sz="2000" u="none" cap="none" strike="noStrike">
                  <a:solidFill>
                    <a:schemeClr val="dk1"/>
                  </a:solidFill>
                  <a:latin typeface="Arial"/>
                  <a:ea typeface="Arial"/>
                  <a:cs typeface="Arial"/>
                  <a:sym typeface="Arial"/>
                </a:endParaRPr>
              </a:p>
            </p:txBody>
          </p:sp>
        </p:grpSp>
        <p:grpSp>
          <p:nvGrpSpPr>
            <p:cNvPr id="328" name="Google Shape;328;p8"/>
            <p:cNvGrpSpPr/>
            <p:nvPr/>
          </p:nvGrpSpPr>
          <p:grpSpPr>
            <a:xfrm>
              <a:off x="8862647" y="1785311"/>
              <a:ext cx="1954274" cy="1796861"/>
              <a:chOff x="8858115" y="1713595"/>
              <a:chExt cx="1954274" cy="1796861"/>
            </a:xfrm>
          </p:grpSpPr>
          <p:pic>
            <p:nvPicPr>
              <p:cNvPr id="329" name="Google Shape;329;p8"/>
              <p:cNvPicPr preferRelativeResize="0"/>
              <p:nvPr/>
            </p:nvPicPr>
            <p:blipFill rotWithShape="1">
              <a:blip r:embed="rId3">
                <a:alphaModFix/>
              </a:blip>
              <a:srcRect b="0" l="80784" r="0" t="18720"/>
              <a:stretch/>
            </p:blipFill>
            <p:spPr>
              <a:xfrm>
                <a:off x="9207330" y="1713595"/>
                <a:ext cx="1401204" cy="1269090"/>
              </a:xfrm>
              <a:prstGeom prst="rect">
                <a:avLst/>
              </a:prstGeom>
              <a:noFill/>
              <a:ln>
                <a:noFill/>
              </a:ln>
            </p:spPr>
          </p:pic>
          <p:sp>
            <p:nvSpPr>
              <p:cNvPr id="330" name="Google Shape;330;p8"/>
              <p:cNvSpPr txBox="1"/>
              <p:nvPr/>
            </p:nvSpPr>
            <p:spPr>
              <a:xfrm>
                <a:off x="8858115" y="2802570"/>
                <a:ext cx="1954274"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Elasticidade e escalabilidade</a:t>
                </a:r>
                <a:endParaRPr/>
              </a:p>
            </p:txBody>
          </p:sp>
        </p:grpSp>
        <p:grpSp>
          <p:nvGrpSpPr>
            <p:cNvPr id="331" name="Google Shape;331;p8"/>
            <p:cNvGrpSpPr/>
            <p:nvPr/>
          </p:nvGrpSpPr>
          <p:grpSpPr>
            <a:xfrm>
              <a:off x="4717118" y="3891610"/>
              <a:ext cx="2537874" cy="1972094"/>
              <a:chOff x="4199444" y="3819894"/>
              <a:chExt cx="2537874" cy="1972094"/>
            </a:xfrm>
          </p:grpSpPr>
          <p:pic>
            <p:nvPicPr>
              <p:cNvPr id="332" name="Google Shape;332;p8"/>
              <p:cNvPicPr preferRelativeResize="0"/>
              <p:nvPr/>
            </p:nvPicPr>
            <p:blipFill rotWithShape="1">
              <a:blip r:embed="rId4">
                <a:alphaModFix/>
              </a:blip>
              <a:srcRect b="0" l="25656" r="25555" t="0"/>
              <a:stretch/>
            </p:blipFill>
            <p:spPr>
              <a:xfrm>
                <a:off x="4273453" y="3819894"/>
                <a:ext cx="2389850" cy="1561381"/>
              </a:xfrm>
              <a:prstGeom prst="rect">
                <a:avLst/>
              </a:prstGeom>
              <a:noFill/>
              <a:ln>
                <a:noFill/>
              </a:ln>
            </p:spPr>
          </p:pic>
          <p:sp>
            <p:nvSpPr>
              <p:cNvPr id="333" name="Google Shape;333;p8"/>
              <p:cNvSpPr txBox="1"/>
              <p:nvPr/>
            </p:nvSpPr>
            <p:spPr>
              <a:xfrm>
                <a:off x="4199444" y="5391878"/>
                <a:ext cx="25378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Ambientes híbridos</a:t>
                </a:r>
                <a:endParaRPr/>
              </a:p>
            </p:txBody>
          </p:sp>
        </p:grpSp>
        <p:grpSp>
          <p:nvGrpSpPr>
            <p:cNvPr id="334" name="Google Shape;334;p8"/>
            <p:cNvGrpSpPr/>
            <p:nvPr/>
          </p:nvGrpSpPr>
          <p:grpSpPr>
            <a:xfrm>
              <a:off x="8536928" y="4484045"/>
              <a:ext cx="2751074" cy="1700142"/>
              <a:chOff x="7831794" y="4399622"/>
              <a:chExt cx="2751074" cy="1700142"/>
            </a:xfrm>
          </p:grpSpPr>
          <p:sp>
            <p:nvSpPr>
              <p:cNvPr id="335" name="Google Shape;335;p8"/>
              <p:cNvSpPr txBox="1"/>
              <p:nvPr/>
            </p:nvSpPr>
            <p:spPr>
              <a:xfrm>
                <a:off x="7831794" y="5391878"/>
                <a:ext cx="2751074"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Invocar funções do Lambda por HTTP(S)</a:t>
                </a:r>
                <a:endParaRPr/>
              </a:p>
            </p:txBody>
          </p:sp>
          <p:pic>
            <p:nvPicPr>
              <p:cNvPr id="336" name="Google Shape;336;p8"/>
              <p:cNvPicPr preferRelativeResize="0"/>
              <p:nvPr/>
            </p:nvPicPr>
            <p:blipFill rotWithShape="1">
              <a:blip r:embed="rId5">
                <a:alphaModFix/>
              </a:blip>
              <a:srcRect b="0" l="0" r="0" t="0"/>
              <a:stretch/>
            </p:blipFill>
            <p:spPr>
              <a:xfrm>
                <a:off x="8803585" y="4399622"/>
                <a:ext cx="843718" cy="843718"/>
              </a:xfrm>
              <a:prstGeom prst="rect">
                <a:avLst/>
              </a:prstGeom>
              <a:noFill/>
              <a:ln>
                <a:noFill/>
              </a:ln>
            </p:spPr>
          </p:pic>
        </p:grpSp>
        <p:grpSp>
          <p:nvGrpSpPr>
            <p:cNvPr id="337" name="Google Shape;337;p8"/>
            <p:cNvGrpSpPr/>
            <p:nvPr/>
          </p:nvGrpSpPr>
          <p:grpSpPr>
            <a:xfrm>
              <a:off x="1475189" y="4425508"/>
              <a:ext cx="1757211" cy="1745972"/>
              <a:chOff x="1475189" y="4425508"/>
              <a:chExt cx="1757211" cy="1745972"/>
            </a:xfrm>
          </p:grpSpPr>
          <p:pic>
            <p:nvPicPr>
              <p:cNvPr id="338" name="Google Shape;338;p8"/>
              <p:cNvPicPr preferRelativeResize="0"/>
              <p:nvPr/>
            </p:nvPicPr>
            <p:blipFill rotWithShape="1">
              <a:blip r:embed="rId6">
                <a:alphaModFix/>
              </a:blip>
              <a:srcRect b="0" l="0" r="0" t="0"/>
              <a:stretch/>
            </p:blipFill>
            <p:spPr>
              <a:xfrm>
                <a:off x="1896590" y="4425508"/>
                <a:ext cx="914400" cy="914400"/>
              </a:xfrm>
              <a:prstGeom prst="rect">
                <a:avLst/>
              </a:prstGeom>
              <a:noFill/>
              <a:ln>
                <a:noFill/>
              </a:ln>
            </p:spPr>
          </p:pic>
          <p:sp>
            <p:nvSpPr>
              <p:cNvPr id="339" name="Google Shape;339;p8"/>
              <p:cNvSpPr txBox="1"/>
              <p:nvPr/>
            </p:nvSpPr>
            <p:spPr>
              <a:xfrm>
                <a:off x="1475189" y="5463594"/>
                <a:ext cx="1757211"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pt-BR" sz="2000" u="none" cap="none" strike="noStrike">
                    <a:solidFill>
                      <a:schemeClr val="dk1"/>
                    </a:solidFill>
                    <a:latin typeface="Arial"/>
                    <a:ea typeface="Arial"/>
                    <a:cs typeface="Arial"/>
                    <a:sym typeface="Arial"/>
                  </a:rPr>
                  <a:t>Virtual Private Cloud (VPC)</a:t>
                </a:r>
                <a:endParaRPr/>
              </a:p>
            </p:txBody>
          </p:sp>
        </p:grpSp>
      </p:grpSp>
      <p:sp>
        <p:nvSpPr>
          <p:cNvPr id="340" name="Google Shape;340;p8"/>
          <p:cNvSpPr txBox="1"/>
          <p:nvPr>
            <p:ph idx="11" type="ftr"/>
          </p:nvPr>
        </p:nvSpPr>
        <p:spPr>
          <a:xfrm>
            <a:off x="419100" y="6356350"/>
            <a:ext cx="43720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41" name="Google Shape;341;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Atividade: Elastic Load Balancing</a:t>
            </a:r>
            <a:endParaRPr/>
          </a:p>
        </p:txBody>
      </p:sp>
      <p:sp>
        <p:nvSpPr>
          <p:cNvPr id="347" name="Google Shape;347;p9"/>
          <p:cNvSpPr/>
          <p:nvPr/>
        </p:nvSpPr>
        <p:spPr>
          <a:xfrm>
            <a:off x="896182" y="1564729"/>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deve oferecer suporte ao tráfego para um aplicativo em contêineres.</a:t>
            </a:r>
            <a:endParaRPr/>
          </a:p>
        </p:txBody>
      </p:sp>
      <p:sp>
        <p:nvSpPr>
          <p:cNvPr id="348" name="Google Shape;348;p9"/>
          <p:cNvSpPr/>
          <p:nvPr/>
        </p:nvSpPr>
        <p:spPr>
          <a:xfrm>
            <a:off x="6192555" y="1564729"/>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Application Load Balancer</a:t>
            </a:r>
            <a:endParaRPr/>
          </a:p>
        </p:txBody>
      </p:sp>
      <p:sp>
        <p:nvSpPr>
          <p:cNvPr id="349" name="Google Shape;349;p9"/>
          <p:cNvSpPr/>
          <p:nvPr/>
        </p:nvSpPr>
        <p:spPr>
          <a:xfrm>
            <a:off x="896182" y="2330978"/>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tem tráfego TCP extremamente variável e imprevisível.</a:t>
            </a:r>
            <a:endParaRPr/>
          </a:p>
        </p:txBody>
      </p:sp>
      <p:sp>
        <p:nvSpPr>
          <p:cNvPr id="350" name="Google Shape;350;p9"/>
          <p:cNvSpPr/>
          <p:nvPr/>
        </p:nvSpPr>
        <p:spPr>
          <a:xfrm>
            <a:off x="6192555" y="2330978"/>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Network Load Balancer</a:t>
            </a:r>
            <a:endParaRPr/>
          </a:p>
        </p:txBody>
      </p:sp>
      <p:sp>
        <p:nvSpPr>
          <p:cNvPr id="351" name="Google Shape;351;p9"/>
          <p:cNvSpPr/>
          <p:nvPr/>
        </p:nvSpPr>
        <p:spPr>
          <a:xfrm>
            <a:off x="896182" y="3097227"/>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precisa de balanceamento de carga simples com vários protocolos.</a:t>
            </a:r>
            <a:endParaRPr/>
          </a:p>
        </p:txBody>
      </p:sp>
      <p:sp>
        <p:nvSpPr>
          <p:cNvPr id="352" name="Google Shape;352;p9"/>
          <p:cNvSpPr/>
          <p:nvPr/>
        </p:nvSpPr>
        <p:spPr>
          <a:xfrm>
            <a:off x="6192555" y="3097227"/>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Classic Load Balancer</a:t>
            </a:r>
            <a:endParaRPr/>
          </a:p>
        </p:txBody>
      </p:sp>
      <p:sp>
        <p:nvSpPr>
          <p:cNvPr id="353" name="Google Shape;353;p9"/>
          <p:cNvSpPr/>
          <p:nvPr/>
        </p:nvSpPr>
        <p:spPr>
          <a:xfrm>
            <a:off x="896182" y="3863476"/>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precisa oferecer suporte a um endereço IP estático ou elástico ou a um destino IP fora de uma VPC.</a:t>
            </a:r>
            <a:endParaRPr/>
          </a:p>
        </p:txBody>
      </p:sp>
      <p:sp>
        <p:nvSpPr>
          <p:cNvPr id="354" name="Google Shape;354;p9"/>
          <p:cNvSpPr/>
          <p:nvPr/>
        </p:nvSpPr>
        <p:spPr>
          <a:xfrm>
            <a:off x="6192555" y="3863476"/>
            <a:ext cx="5096385" cy="64008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Network Load Balancer</a:t>
            </a:r>
            <a:endParaRPr/>
          </a:p>
        </p:txBody>
      </p:sp>
      <p:sp>
        <p:nvSpPr>
          <p:cNvPr id="355" name="Google Shape;355;p9"/>
          <p:cNvSpPr/>
          <p:nvPr/>
        </p:nvSpPr>
        <p:spPr>
          <a:xfrm>
            <a:off x="896182" y="4629725"/>
            <a:ext cx="5096385" cy="91440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precisa de um load balancer que possa lidar com milhões de solicitações por segundo, mantendo baixas latências.</a:t>
            </a:r>
            <a:endParaRPr/>
          </a:p>
        </p:txBody>
      </p:sp>
      <p:sp>
        <p:nvSpPr>
          <p:cNvPr id="356" name="Google Shape;356;p9"/>
          <p:cNvSpPr/>
          <p:nvPr/>
        </p:nvSpPr>
        <p:spPr>
          <a:xfrm>
            <a:off x="6192555" y="4629725"/>
            <a:ext cx="5096385" cy="91440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Network Load Balancer</a:t>
            </a:r>
            <a:endParaRPr/>
          </a:p>
        </p:txBody>
      </p:sp>
      <p:sp>
        <p:nvSpPr>
          <p:cNvPr id="357" name="Google Shape;357;p9"/>
          <p:cNvSpPr/>
          <p:nvPr/>
        </p:nvSpPr>
        <p:spPr>
          <a:xfrm>
            <a:off x="896182" y="5670296"/>
            <a:ext cx="5096385"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Você deve oferecer suporte a solicitações HTTPS.</a:t>
            </a:r>
            <a:endParaRPr/>
          </a:p>
        </p:txBody>
      </p:sp>
      <p:sp>
        <p:nvSpPr>
          <p:cNvPr id="358" name="Google Shape;358;p9"/>
          <p:cNvSpPr/>
          <p:nvPr/>
        </p:nvSpPr>
        <p:spPr>
          <a:xfrm>
            <a:off x="6192555" y="5670296"/>
            <a:ext cx="5096385"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400" u="none" cap="none" strike="noStrike">
                <a:solidFill>
                  <a:schemeClr val="dk1"/>
                </a:solidFill>
                <a:latin typeface="Arial"/>
                <a:ea typeface="Arial"/>
                <a:cs typeface="Arial"/>
                <a:sym typeface="Arial"/>
              </a:rPr>
              <a:t>Application Load Balancer</a:t>
            </a:r>
            <a:endParaRPr/>
          </a:p>
        </p:txBody>
      </p:sp>
      <p:sp>
        <p:nvSpPr>
          <p:cNvPr id="359" name="Google Shape;359;p9"/>
          <p:cNvSpPr txBox="1"/>
          <p:nvPr>
            <p:ph idx="11" type="ftr"/>
          </p:nvPr>
        </p:nvSpPr>
        <p:spPr>
          <a:xfrm>
            <a:off x="419100" y="6356350"/>
            <a:ext cx="46921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60" name="Google Shape;360;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2019-09-16T17:01:53Z</dcterms:created>
  <dc:creator>Melissa Harris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